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8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8000"/>
    <a:srgbClr val="00CC99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94" y="-114"/>
      </p:cViewPr>
      <p:guideLst>
        <p:guide orient="horz" pos="4018"/>
        <p:guide pos="37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880745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fld id="{0CAD0E8A-8A75-4F50-BC5D-E68CDEB112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2F5807-7A41-4474-B15E-651D9537F89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47875" y="6443269"/>
            <a:ext cx="1905000" cy="457200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fld id="{B3BAEC06-278F-4534-B7A0-CDCD5CD46A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 Black" pitchFamily="34" charset="0"/>
              </a:defRPr>
            </a:lvl1pPr>
          </a:lstStyle>
          <a:p>
            <a:fld id="{4FA07940-25B4-43A1-995D-D1CEBDF9D5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0" y="6581001"/>
            <a:ext cx="21499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Exercise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26c: DHI Mapping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E6D845-3CE2-4109-8263-FC35133ADCA4}" type="slidenum">
              <a:rPr lang="en-US">
                <a:cs typeface="Arial" pitchFamily="34" charset="0"/>
              </a:rPr>
              <a:pPr/>
              <a:t>1</a:t>
            </a:fld>
            <a:endParaRPr lang="en-US">
              <a:cs typeface="Arial" pitchFamily="34" charset="0"/>
            </a:endParaRPr>
          </a:p>
        </p:txBody>
      </p:sp>
      <p:sp>
        <p:nvSpPr>
          <p:cNvPr id="2051" name="Text Box 5"/>
          <p:cNvSpPr txBox="1">
            <a:spLocks noChangeAspect="1" noChangeArrowheads="1"/>
          </p:cNvSpPr>
          <p:nvPr/>
        </p:nvSpPr>
        <p:spPr bwMode="auto">
          <a:xfrm rot="1223869">
            <a:off x="1489075" y="3278188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3300</a:t>
            </a:r>
          </a:p>
        </p:txBody>
      </p:sp>
      <p:sp>
        <p:nvSpPr>
          <p:cNvPr id="2052" name="Line 6"/>
          <p:cNvSpPr>
            <a:spLocks noChangeAspect="1" noChangeShapeType="1"/>
          </p:cNvSpPr>
          <p:nvPr/>
        </p:nvSpPr>
        <p:spPr bwMode="auto">
          <a:xfrm rot="-5400000">
            <a:off x="3465512" y="3038476"/>
            <a:ext cx="3846513" cy="12430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Line 7"/>
          <p:cNvSpPr>
            <a:spLocks noChangeAspect="1" noChangeShapeType="1"/>
          </p:cNvSpPr>
          <p:nvPr/>
        </p:nvSpPr>
        <p:spPr bwMode="auto">
          <a:xfrm rot="-5400000">
            <a:off x="2636837" y="2784476"/>
            <a:ext cx="3844925" cy="12446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Line 8"/>
          <p:cNvSpPr>
            <a:spLocks noChangeAspect="1" noChangeShapeType="1"/>
          </p:cNvSpPr>
          <p:nvPr/>
        </p:nvSpPr>
        <p:spPr bwMode="auto">
          <a:xfrm rot="-5400000">
            <a:off x="3051969" y="2912269"/>
            <a:ext cx="3844925" cy="12430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5" name="Line 9"/>
          <p:cNvSpPr>
            <a:spLocks noChangeAspect="1" noChangeShapeType="1"/>
          </p:cNvSpPr>
          <p:nvPr/>
        </p:nvSpPr>
        <p:spPr bwMode="auto">
          <a:xfrm rot="-5400000">
            <a:off x="2223294" y="2658269"/>
            <a:ext cx="3846512" cy="12446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6" name="Line 10"/>
          <p:cNvSpPr>
            <a:spLocks noChangeAspect="1" noChangeShapeType="1"/>
          </p:cNvSpPr>
          <p:nvPr/>
        </p:nvSpPr>
        <p:spPr bwMode="auto">
          <a:xfrm rot="-5400000">
            <a:off x="1808956" y="2532857"/>
            <a:ext cx="3844925" cy="12430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" name="Text Box 11"/>
          <p:cNvSpPr txBox="1">
            <a:spLocks noChangeAspect="1" noChangeArrowheads="1"/>
          </p:cNvSpPr>
          <p:nvPr/>
        </p:nvSpPr>
        <p:spPr bwMode="auto">
          <a:xfrm rot="1223869">
            <a:off x="2055813" y="155257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4100</a:t>
            </a:r>
          </a:p>
        </p:txBody>
      </p:sp>
      <p:sp>
        <p:nvSpPr>
          <p:cNvPr id="2058" name="Text Box 12"/>
          <p:cNvSpPr txBox="1">
            <a:spLocks noChangeAspect="1" noChangeArrowheads="1"/>
          </p:cNvSpPr>
          <p:nvPr/>
        </p:nvSpPr>
        <p:spPr bwMode="auto">
          <a:xfrm rot="1223869">
            <a:off x="1909763" y="198437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3900</a:t>
            </a:r>
          </a:p>
        </p:txBody>
      </p:sp>
      <p:sp>
        <p:nvSpPr>
          <p:cNvPr id="2059" name="Text Box 13"/>
          <p:cNvSpPr txBox="1">
            <a:spLocks noChangeAspect="1" noChangeArrowheads="1"/>
          </p:cNvSpPr>
          <p:nvPr/>
        </p:nvSpPr>
        <p:spPr bwMode="auto">
          <a:xfrm rot="1223869">
            <a:off x="1766888" y="2417763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3700</a:t>
            </a:r>
          </a:p>
        </p:txBody>
      </p:sp>
      <p:sp>
        <p:nvSpPr>
          <p:cNvPr id="2060" name="Text Box 14"/>
          <p:cNvSpPr txBox="1">
            <a:spLocks noChangeAspect="1" noChangeArrowheads="1"/>
          </p:cNvSpPr>
          <p:nvPr/>
        </p:nvSpPr>
        <p:spPr bwMode="auto">
          <a:xfrm rot="1223869">
            <a:off x="1622425" y="285432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3500</a:t>
            </a:r>
          </a:p>
        </p:txBody>
      </p:sp>
      <p:sp>
        <p:nvSpPr>
          <p:cNvPr id="2061" name="Line 15"/>
          <p:cNvSpPr>
            <a:spLocks noChangeAspect="1" noChangeShapeType="1"/>
          </p:cNvSpPr>
          <p:nvPr/>
        </p:nvSpPr>
        <p:spPr bwMode="auto">
          <a:xfrm rot="-5400000">
            <a:off x="1393825" y="2406650"/>
            <a:ext cx="3846513" cy="12430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2" name="Line 16"/>
          <p:cNvSpPr>
            <a:spLocks noChangeAspect="1" noChangeShapeType="1"/>
          </p:cNvSpPr>
          <p:nvPr/>
        </p:nvSpPr>
        <p:spPr bwMode="auto">
          <a:xfrm rot="-5400000">
            <a:off x="980281" y="2280445"/>
            <a:ext cx="3844925" cy="12430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" name="Oval 17"/>
          <p:cNvSpPr>
            <a:spLocks noChangeAspect="1" noChangeArrowheads="1"/>
          </p:cNvSpPr>
          <p:nvPr/>
        </p:nvSpPr>
        <p:spPr bwMode="auto">
          <a:xfrm>
            <a:off x="3668713" y="3579813"/>
            <a:ext cx="106362" cy="106362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4" name="Text Box 18"/>
          <p:cNvSpPr txBox="1">
            <a:spLocks noChangeAspect="1" noChangeArrowheads="1"/>
          </p:cNvSpPr>
          <p:nvPr/>
        </p:nvSpPr>
        <p:spPr bwMode="auto">
          <a:xfrm rot="-4176131">
            <a:off x="3340894" y="600869"/>
            <a:ext cx="544513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1800</a:t>
            </a:r>
          </a:p>
        </p:txBody>
      </p:sp>
      <p:sp>
        <p:nvSpPr>
          <p:cNvPr id="2065" name="Text Box 19"/>
          <p:cNvSpPr txBox="1">
            <a:spLocks noChangeAspect="1" noChangeArrowheads="1"/>
          </p:cNvSpPr>
          <p:nvPr/>
        </p:nvSpPr>
        <p:spPr bwMode="auto">
          <a:xfrm rot="-4176131">
            <a:off x="3759201" y="71437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1850</a:t>
            </a:r>
          </a:p>
        </p:txBody>
      </p:sp>
      <p:sp>
        <p:nvSpPr>
          <p:cNvPr id="2066" name="Text Box 20"/>
          <p:cNvSpPr txBox="1">
            <a:spLocks noChangeAspect="1" noChangeArrowheads="1"/>
          </p:cNvSpPr>
          <p:nvPr/>
        </p:nvSpPr>
        <p:spPr bwMode="auto">
          <a:xfrm rot="-4176131">
            <a:off x="4595019" y="983456"/>
            <a:ext cx="546100" cy="242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1950</a:t>
            </a:r>
          </a:p>
        </p:txBody>
      </p:sp>
      <p:sp>
        <p:nvSpPr>
          <p:cNvPr id="2067" name="Text Box 21"/>
          <p:cNvSpPr txBox="1">
            <a:spLocks noChangeAspect="1" noChangeArrowheads="1"/>
          </p:cNvSpPr>
          <p:nvPr/>
        </p:nvSpPr>
        <p:spPr bwMode="auto">
          <a:xfrm rot="-4176131">
            <a:off x="4174332" y="832644"/>
            <a:ext cx="547687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1900</a:t>
            </a:r>
          </a:p>
        </p:txBody>
      </p:sp>
      <p:sp>
        <p:nvSpPr>
          <p:cNvPr id="2068" name="Text Box 22"/>
          <p:cNvSpPr txBox="1">
            <a:spLocks noChangeAspect="1" noChangeArrowheads="1"/>
          </p:cNvSpPr>
          <p:nvPr/>
        </p:nvSpPr>
        <p:spPr bwMode="auto">
          <a:xfrm rot="-4176131">
            <a:off x="5005388" y="1096962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2000</a:t>
            </a:r>
          </a:p>
        </p:txBody>
      </p:sp>
      <p:sp>
        <p:nvSpPr>
          <p:cNvPr id="2069" name="Text Box 23"/>
          <p:cNvSpPr txBox="1">
            <a:spLocks noChangeAspect="1" noChangeArrowheads="1"/>
          </p:cNvSpPr>
          <p:nvPr/>
        </p:nvSpPr>
        <p:spPr bwMode="auto">
          <a:xfrm rot="-4176131">
            <a:off x="5418932" y="1226344"/>
            <a:ext cx="546100" cy="242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2050</a:t>
            </a:r>
          </a:p>
        </p:txBody>
      </p:sp>
      <p:sp>
        <p:nvSpPr>
          <p:cNvPr id="2070" name="Text Box 24"/>
          <p:cNvSpPr txBox="1">
            <a:spLocks noChangeAspect="1" noChangeArrowheads="1"/>
          </p:cNvSpPr>
          <p:nvPr/>
        </p:nvSpPr>
        <p:spPr bwMode="auto">
          <a:xfrm rot="-4176131">
            <a:off x="5832476" y="135255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2100</a:t>
            </a:r>
          </a:p>
        </p:txBody>
      </p:sp>
      <p:sp>
        <p:nvSpPr>
          <p:cNvPr id="2071" name="Text Box 25"/>
          <p:cNvSpPr txBox="1">
            <a:spLocks noChangeAspect="1" noChangeArrowheads="1"/>
          </p:cNvSpPr>
          <p:nvPr/>
        </p:nvSpPr>
        <p:spPr bwMode="auto">
          <a:xfrm rot="-4176131">
            <a:off x="1913732" y="4925219"/>
            <a:ext cx="546100" cy="242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1800</a:t>
            </a:r>
          </a:p>
        </p:txBody>
      </p:sp>
      <p:sp>
        <p:nvSpPr>
          <p:cNvPr id="2072" name="Text Box 26"/>
          <p:cNvSpPr txBox="1">
            <a:spLocks noChangeAspect="1" noChangeArrowheads="1"/>
          </p:cNvSpPr>
          <p:nvPr/>
        </p:nvSpPr>
        <p:spPr bwMode="auto">
          <a:xfrm rot="-4176131">
            <a:off x="2333626" y="504507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1850</a:t>
            </a:r>
          </a:p>
        </p:txBody>
      </p:sp>
      <p:sp>
        <p:nvSpPr>
          <p:cNvPr id="2073" name="Text Box 27"/>
          <p:cNvSpPr txBox="1">
            <a:spLocks noChangeAspect="1" noChangeArrowheads="1"/>
          </p:cNvSpPr>
          <p:nvPr/>
        </p:nvSpPr>
        <p:spPr bwMode="auto">
          <a:xfrm rot="-4176131">
            <a:off x="3168651" y="530542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1950</a:t>
            </a:r>
          </a:p>
        </p:txBody>
      </p:sp>
      <p:sp>
        <p:nvSpPr>
          <p:cNvPr id="2074" name="Text Box 28"/>
          <p:cNvSpPr txBox="1">
            <a:spLocks noChangeAspect="1" noChangeArrowheads="1"/>
          </p:cNvSpPr>
          <p:nvPr/>
        </p:nvSpPr>
        <p:spPr bwMode="auto">
          <a:xfrm rot="-4176131">
            <a:off x="2749551" y="5180012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1900</a:t>
            </a:r>
          </a:p>
        </p:txBody>
      </p:sp>
      <p:sp>
        <p:nvSpPr>
          <p:cNvPr id="2075" name="Text Box 29"/>
          <p:cNvSpPr txBox="1">
            <a:spLocks noChangeAspect="1" noChangeArrowheads="1"/>
          </p:cNvSpPr>
          <p:nvPr/>
        </p:nvSpPr>
        <p:spPr bwMode="auto">
          <a:xfrm rot="-4176131">
            <a:off x="3573463" y="5434012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2000</a:t>
            </a:r>
          </a:p>
        </p:txBody>
      </p:sp>
      <p:sp>
        <p:nvSpPr>
          <p:cNvPr id="2076" name="Text Box 30"/>
          <p:cNvSpPr txBox="1">
            <a:spLocks noChangeAspect="1" noChangeArrowheads="1"/>
          </p:cNvSpPr>
          <p:nvPr/>
        </p:nvSpPr>
        <p:spPr bwMode="auto">
          <a:xfrm rot="-4176131">
            <a:off x="3990976" y="5570537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2050</a:t>
            </a:r>
          </a:p>
        </p:txBody>
      </p:sp>
      <p:sp>
        <p:nvSpPr>
          <p:cNvPr id="2077" name="Text Box 31"/>
          <p:cNvSpPr txBox="1">
            <a:spLocks noChangeAspect="1" noChangeArrowheads="1"/>
          </p:cNvSpPr>
          <p:nvPr/>
        </p:nvSpPr>
        <p:spPr bwMode="auto">
          <a:xfrm rot="-4176131">
            <a:off x="4405313" y="568325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2100</a:t>
            </a:r>
          </a:p>
        </p:txBody>
      </p:sp>
      <p:sp>
        <p:nvSpPr>
          <p:cNvPr id="2078" name="Text Box 32"/>
          <p:cNvSpPr txBox="1">
            <a:spLocks noChangeAspect="1" noChangeArrowheads="1"/>
          </p:cNvSpPr>
          <p:nvPr/>
        </p:nvSpPr>
        <p:spPr bwMode="auto">
          <a:xfrm rot="1223869">
            <a:off x="6113463" y="4725988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3300</a:t>
            </a:r>
          </a:p>
        </p:txBody>
      </p:sp>
      <p:sp>
        <p:nvSpPr>
          <p:cNvPr id="2079" name="Text Box 33"/>
          <p:cNvSpPr txBox="1">
            <a:spLocks noChangeAspect="1" noChangeArrowheads="1"/>
          </p:cNvSpPr>
          <p:nvPr/>
        </p:nvSpPr>
        <p:spPr bwMode="auto">
          <a:xfrm rot="1223869">
            <a:off x="6673850" y="301942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4100</a:t>
            </a:r>
          </a:p>
        </p:txBody>
      </p:sp>
      <p:sp>
        <p:nvSpPr>
          <p:cNvPr id="2080" name="Text Box 34"/>
          <p:cNvSpPr txBox="1">
            <a:spLocks noChangeAspect="1" noChangeArrowheads="1"/>
          </p:cNvSpPr>
          <p:nvPr/>
        </p:nvSpPr>
        <p:spPr bwMode="auto">
          <a:xfrm rot="1223869">
            <a:off x="6527800" y="3443288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3900</a:t>
            </a:r>
          </a:p>
        </p:txBody>
      </p:sp>
      <p:sp>
        <p:nvSpPr>
          <p:cNvPr id="2081" name="Text Box 35"/>
          <p:cNvSpPr txBox="1">
            <a:spLocks noChangeAspect="1" noChangeArrowheads="1"/>
          </p:cNvSpPr>
          <p:nvPr/>
        </p:nvSpPr>
        <p:spPr bwMode="auto">
          <a:xfrm rot="1223869">
            <a:off x="6391275" y="3878263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3700</a:t>
            </a:r>
          </a:p>
        </p:txBody>
      </p:sp>
      <p:sp>
        <p:nvSpPr>
          <p:cNvPr id="2082" name="Text Box 36"/>
          <p:cNvSpPr txBox="1">
            <a:spLocks noChangeAspect="1" noChangeArrowheads="1"/>
          </p:cNvSpPr>
          <p:nvPr/>
        </p:nvSpPr>
        <p:spPr bwMode="auto">
          <a:xfrm rot="1223869">
            <a:off x="6249988" y="430212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3500</a:t>
            </a:r>
          </a:p>
        </p:txBody>
      </p:sp>
      <p:grpSp>
        <p:nvGrpSpPr>
          <p:cNvPr id="2" name="Group 37"/>
          <p:cNvGrpSpPr>
            <a:grpSpLocks noChangeAspect="1"/>
          </p:cNvGrpSpPr>
          <p:nvPr/>
        </p:nvGrpSpPr>
        <p:grpSpPr bwMode="auto">
          <a:xfrm>
            <a:off x="6721475" y="5883275"/>
            <a:ext cx="1587500" cy="354013"/>
            <a:chOff x="864" y="5060"/>
            <a:chExt cx="1432" cy="319"/>
          </a:xfrm>
        </p:grpSpPr>
        <p:grpSp>
          <p:nvGrpSpPr>
            <p:cNvPr id="3" name="Group 38"/>
            <p:cNvGrpSpPr>
              <a:grpSpLocks noChangeAspect="1"/>
            </p:cNvGrpSpPr>
            <p:nvPr/>
          </p:nvGrpSpPr>
          <p:grpSpPr bwMode="auto">
            <a:xfrm>
              <a:off x="956" y="5060"/>
              <a:ext cx="1265" cy="72"/>
              <a:chOff x="956" y="5032"/>
              <a:chExt cx="1273" cy="108"/>
            </a:xfrm>
          </p:grpSpPr>
          <p:sp>
            <p:nvSpPr>
              <p:cNvPr id="2113" name="Rectangle 39"/>
              <p:cNvSpPr>
                <a:spLocks noChangeAspect="1" noChangeArrowheads="1"/>
              </p:cNvSpPr>
              <p:nvPr/>
            </p:nvSpPr>
            <p:spPr bwMode="auto">
              <a:xfrm>
                <a:off x="956" y="5032"/>
                <a:ext cx="317" cy="10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4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1274" y="5032"/>
                <a:ext cx="317" cy="1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115" name="Rectangle 41"/>
              <p:cNvSpPr>
                <a:spLocks noChangeAspect="1" noChangeArrowheads="1"/>
              </p:cNvSpPr>
              <p:nvPr/>
            </p:nvSpPr>
            <p:spPr bwMode="auto">
              <a:xfrm>
                <a:off x="1593" y="5032"/>
                <a:ext cx="317" cy="10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16" name="Rectangle 42"/>
              <p:cNvSpPr>
                <a:spLocks noChangeAspect="1" noChangeArrowheads="1"/>
              </p:cNvSpPr>
              <p:nvPr/>
            </p:nvSpPr>
            <p:spPr bwMode="auto">
              <a:xfrm>
                <a:off x="1912" y="5032"/>
                <a:ext cx="317" cy="1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12" name="Text Box 43"/>
            <p:cNvSpPr txBox="1">
              <a:spLocks noChangeAspect="1" noChangeArrowheads="1"/>
            </p:cNvSpPr>
            <p:nvPr/>
          </p:nvSpPr>
          <p:spPr bwMode="auto">
            <a:xfrm>
              <a:off x="864" y="5132"/>
              <a:ext cx="1432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1200">
                  <a:latin typeface="Verdana" pitchFamily="34" charset="0"/>
                </a:rPr>
                <a:t>0         km         4</a:t>
              </a:r>
            </a:p>
          </p:txBody>
        </p:sp>
      </p:grpSp>
      <p:sp>
        <p:nvSpPr>
          <p:cNvPr id="2084" name="Line 44"/>
          <p:cNvSpPr>
            <a:spLocks noChangeAspect="1" noChangeShapeType="1"/>
          </p:cNvSpPr>
          <p:nvPr/>
        </p:nvSpPr>
        <p:spPr bwMode="auto">
          <a:xfrm rot="-5400000">
            <a:off x="577056" y="2128045"/>
            <a:ext cx="3844925" cy="1243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5" name="Line 45"/>
          <p:cNvSpPr>
            <a:spLocks noChangeAspect="1" noChangeShapeType="1"/>
          </p:cNvSpPr>
          <p:nvPr/>
        </p:nvSpPr>
        <p:spPr bwMode="auto">
          <a:xfrm rot="-5400000">
            <a:off x="4291806" y="3291682"/>
            <a:ext cx="3844925" cy="1243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6" name="Line 46"/>
          <p:cNvSpPr>
            <a:spLocks noChangeAspect="1" noChangeShapeType="1"/>
          </p:cNvSpPr>
          <p:nvPr/>
        </p:nvSpPr>
        <p:spPr bwMode="auto">
          <a:xfrm rot="-5400000">
            <a:off x="3879056" y="3164682"/>
            <a:ext cx="3844925" cy="1243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7"/>
          <p:cNvGrpSpPr>
            <a:grpSpLocks/>
          </p:cNvGrpSpPr>
          <p:nvPr/>
        </p:nvGrpSpPr>
        <p:grpSpPr bwMode="auto">
          <a:xfrm>
            <a:off x="1673225" y="1323975"/>
            <a:ext cx="5187950" cy="4329113"/>
            <a:chOff x="937" y="825"/>
            <a:chExt cx="3263" cy="2668"/>
          </a:xfrm>
        </p:grpSpPr>
        <p:sp>
          <p:nvSpPr>
            <p:cNvPr id="2103" name="Line 48"/>
            <p:cNvSpPr>
              <a:spLocks noChangeAspect="1" noChangeShapeType="1"/>
            </p:cNvSpPr>
            <p:nvPr/>
          </p:nvSpPr>
          <p:spPr bwMode="auto">
            <a:xfrm>
              <a:off x="1134" y="2160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4" name="Line 49"/>
            <p:cNvSpPr>
              <a:spLocks noChangeAspect="1" noChangeShapeType="1"/>
            </p:cNvSpPr>
            <p:nvPr/>
          </p:nvSpPr>
          <p:spPr bwMode="auto">
            <a:xfrm>
              <a:off x="1317" y="1628"/>
              <a:ext cx="2615" cy="8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5" name="Line 50"/>
            <p:cNvSpPr>
              <a:spLocks noChangeAspect="1" noChangeShapeType="1"/>
            </p:cNvSpPr>
            <p:nvPr/>
          </p:nvSpPr>
          <p:spPr bwMode="auto">
            <a:xfrm>
              <a:off x="1225" y="1895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6" name="Line 51"/>
            <p:cNvSpPr>
              <a:spLocks noChangeAspect="1" noChangeShapeType="1"/>
            </p:cNvSpPr>
            <p:nvPr/>
          </p:nvSpPr>
          <p:spPr bwMode="auto">
            <a:xfrm>
              <a:off x="1408" y="1363"/>
              <a:ext cx="2614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7" name="Line 52"/>
            <p:cNvSpPr>
              <a:spLocks noChangeAspect="1" noChangeShapeType="1"/>
            </p:cNvSpPr>
            <p:nvPr/>
          </p:nvSpPr>
          <p:spPr bwMode="auto">
            <a:xfrm>
              <a:off x="1499" y="1097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8" name="Line 53"/>
            <p:cNvSpPr>
              <a:spLocks noChangeAspect="1" noChangeShapeType="1"/>
            </p:cNvSpPr>
            <p:nvPr/>
          </p:nvSpPr>
          <p:spPr bwMode="auto">
            <a:xfrm rot="10800000">
              <a:off x="1014" y="2419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09" name="Line 54"/>
            <p:cNvSpPr>
              <a:spLocks noChangeAspect="1" noChangeShapeType="1"/>
            </p:cNvSpPr>
            <p:nvPr/>
          </p:nvSpPr>
          <p:spPr bwMode="auto">
            <a:xfrm rot="10800000">
              <a:off x="937" y="2693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10" name="Line 55"/>
            <p:cNvSpPr>
              <a:spLocks noChangeAspect="1" noChangeShapeType="1"/>
            </p:cNvSpPr>
            <p:nvPr/>
          </p:nvSpPr>
          <p:spPr bwMode="auto">
            <a:xfrm rot="10800000">
              <a:off x="1585" y="825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88" name="Text Box 56"/>
          <p:cNvSpPr txBox="1">
            <a:spLocks noChangeAspect="1" noChangeArrowheads="1"/>
          </p:cNvSpPr>
          <p:nvPr/>
        </p:nvSpPr>
        <p:spPr bwMode="auto">
          <a:xfrm rot="1223869">
            <a:off x="1177925" y="4138613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2900</a:t>
            </a:r>
          </a:p>
        </p:txBody>
      </p:sp>
      <p:sp>
        <p:nvSpPr>
          <p:cNvPr id="2089" name="Text Box 57"/>
          <p:cNvSpPr txBox="1">
            <a:spLocks noChangeAspect="1" noChangeArrowheads="1"/>
          </p:cNvSpPr>
          <p:nvPr/>
        </p:nvSpPr>
        <p:spPr bwMode="auto">
          <a:xfrm rot="1223869">
            <a:off x="1284288" y="369570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3100</a:t>
            </a:r>
          </a:p>
        </p:txBody>
      </p:sp>
      <p:sp>
        <p:nvSpPr>
          <p:cNvPr id="2090" name="Text Box 58"/>
          <p:cNvSpPr txBox="1">
            <a:spLocks noChangeAspect="1" noChangeArrowheads="1"/>
          </p:cNvSpPr>
          <p:nvPr/>
        </p:nvSpPr>
        <p:spPr bwMode="auto">
          <a:xfrm rot="1223869">
            <a:off x="5845175" y="561340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2900</a:t>
            </a:r>
          </a:p>
        </p:txBody>
      </p:sp>
      <p:sp>
        <p:nvSpPr>
          <p:cNvPr id="2091" name="Text Box 59"/>
          <p:cNvSpPr txBox="1">
            <a:spLocks noChangeAspect="1" noChangeArrowheads="1"/>
          </p:cNvSpPr>
          <p:nvPr/>
        </p:nvSpPr>
        <p:spPr bwMode="auto">
          <a:xfrm rot="1223869">
            <a:off x="5964238" y="5170488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3100</a:t>
            </a:r>
          </a:p>
        </p:txBody>
      </p:sp>
      <p:sp>
        <p:nvSpPr>
          <p:cNvPr id="2092" name="Text Box 60"/>
          <p:cNvSpPr txBox="1">
            <a:spLocks noChangeAspect="1" noChangeArrowheads="1"/>
          </p:cNvSpPr>
          <p:nvPr/>
        </p:nvSpPr>
        <p:spPr bwMode="auto">
          <a:xfrm rot="1223869">
            <a:off x="2195513" y="110490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4300</a:t>
            </a:r>
          </a:p>
        </p:txBody>
      </p:sp>
      <p:sp>
        <p:nvSpPr>
          <p:cNvPr id="2093" name="Text Box 61"/>
          <p:cNvSpPr txBox="1">
            <a:spLocks noChangeAspect="1" noChangeArrowheads="1"/>
          </p:cNvSpPr>
          <p:nvPr/>
        </p:nvSpPr>
        <p:spPr bwMode="auto">
          <a:xfrm rot="1223869">
            <a:off x="6805613" y="2573338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4300</a:t>
            </a:r>
          </a:p>
        </p:txBody>
      </p:sp>
      <p:sp>
        <p:nvSpPr>
          <p:cNvPr id="2094" name="Text Box 62"/>
          <p:cNvSpPr txBox="1">
            <a:spLocks noChangeAspect="1" noChangeArrowheads="1"/>
          </p:cNvSpPr>
          <p:nvPr/>
        </p:nvSpPr>
        <p:spPr bwMode="auto">
          <a:xfrm rot="-4176131">
            <a:off x="6230938" y="151130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2150</a:t>
            </a:r>
          </a:p>
        </p:txBody>
      </p:sp>
      <p:sp>
        <p:nvSpPr>
          <p:cNvPr id="2095" name="Text Box 63"/>
          <p:cNvSpPr txBox="1">
            <a:spLocks noChangeAspect="1" noChangeArrowheads="1"/>
          </p:cNvSpPr>
          <p:nvPr/>
        </p:nvSpPr>
        <p:spPr bwMode="auto">
          <a:xfrm rot="-4176131">
            <a:off x="6645276" y="1633537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2200</a:t>
            </a:r>
          </a:p>
        </p:txBody>
      </p:sp>
      <p:sp>
        <p:nvSpPr>
          <p:cNvPr id="2096" name="Text Box 64"/>
          <p:cNvSpPr txBox="1">
            <a:spLocks noChangeAspect="1" noChangeArrowheads="1"/>
          </p:cNvSpPr>
          <p:nvPr/>
        </p:nvSpPr>
        <p:spPr bwMode="auto">
          <a:xfrm rot="-4176131">
            <a:off x="4826001" y="580390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2150</a:t>
            </a:r>
          </a:p>
        </p:txBody>
      </p:sp>
      <p:sp>
        <p:nvSpPr>
          <p:cNvPr id="2097" name="Text Box 65"/>
          <p:cNvSpPr txBox="1">
            <a:spLocks noChangeAspect="1" noChangeArrowheads="1"/>
          </p:cNvSpPr>
          <p:nvPr/>
        </p:nvSpPr>
        <p:spPr bwMode="auto">
          <a:xfrm rot="-4176131">
            <a:off x="5238751" y="5924550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2200</a:t>
            </a:r>
          </a:p>
        </p:txBody>
      </p:sp>
      <p:sp>
        <p:nvSpPr>
          <p:cNvPr id="2098" name="Text Box 66"/>
          <p:cNvSpPr txBox="1">
            <a:spLocks noChangeAspect="1" noChangeArrowheads="1"/>
          </p:cNvSpPr>
          <p:nvPr/>
        </p:nvSpPr>
        <p:spPr bwMode="auto">
          <a:xfrm rot="-4176131">
            <a:off x="2930526" y="481012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1750</a:t>
            </a:r>
          </a:p>
        </p:txBody>
      </p:sp>
      <p:sp>
        <p:nvSpPr>
          <p:cNvPr id="2099" name="Text Box 67"/>
          <p:cNvSpPr txBox="1">
            <a:spLocks noChangeAspect="1" noChangeArrowheads="1"/>
          </p:cNvSpPr>
          <p:nvPr/>
        </p:nvSpPr>
        <p:spPr bwMode="auto">
          <a:xfrm rot="-4176131">
            <a:off x="1516063" y="477837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1750</a:t>
            </a:r>
          </a:p>
        </p:txBody>
      </p:sp>
      <p:sp>
        <p:nvSpPr>
          <p:cNvPr id="2100" name="Text Box 68"/>
          <p:cNvSpPr txBox="1">
            <a:spLocks noChangeAspect="1" noChangeArrowheads="1"/>
          </p:cNvSpPr>
          <p:nvPr/>
        </p:nvSpPr>
        <p:spPr bwMode="auto">
          <a:xfrm rot="-4176131">
            <a:off x="4283076" y="987425"/>
            <a:ext cx="546100" cy="24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1000" b="1">
                <a:latin typeface="Verdana" pitchFamily="34" charset="0"/>
              </a:rPr>
              <a:t>1915</a:t>
            </a:r>
          </a:p>
        </p:txBody>
      </p:sp>
      <p:sp>
        <p:nvSpPr>
          <p:cNvPr id="2101" name="Text Box 69"/>
          <p:cNvSpPr txBox="1">
            <a:spLocks noChangeArrowheads="1"/>
          </p:cNvSpPr>
          <p:nvPr/>
        </p:nvSpPr>
        <p:spPr bwMode="auto">
          <a:xfrm>
            <a:off x="3698875" y="3365500"/>
            <a:ext cx="10287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00" b="1">
                <a:latin typeface="Verdana" pitchFamily="34" charset="0"/>
              </a:rPr>
              <a:t>Barracouta-1</a:t>
            </a:r>
          </a:p>
        </p:txBody>
      </p:sp>
      <p:sp>
        <p:nvSpPr>
          <p:cNvPr id="2102" name="Line 70"/>
          <p:cNvSpPr>
            <a:spLocks noChangeAspect="1" noChangeShapeType="1"/>
          </p:cNvSpPr>
          <p:nvPr/>
        </p:nvSpPr>
        <p:spPr bwMode="auto">
          <a:xfrm rot="-5400000">
            <a:off x="1947069" y="2582069"/>
            <a:ext cx="3846512" cy="1244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264D66-0135-436A-A1B0-D3F15E41614D}" type="slidenum">
              <a:rPr lang="en-US">
                <a:cs typeface="Arial" pitchFamily="34" charset="0"/>
              </a:rPr>
              <a:pPr/>
              <a:t>10</a:t>
            </a:fld>
            <a:endParaRPr lang="en-US">
              <a:cs typeface="Arial" pitchFamily="34" charset="0"/>
            </a:endParaRPr>
          </a:p>
        </p:txBody>
      </p:sp>
      <p:pic>
        <p:nvPicPr>
          <p:cNvPr id="11267" name="Picture 5" descr="dhi-x3100"/>
          <p:cNvPicPr>
            <a:picLocks noChangeAspect="1" noChangeArrowheads="1"/>
          </p:cNvPicPr>
          <p:nvPr/>
        </p:nvPicPr>
        <p:blipFill>
          <a:blip r:embed="rId2" cstate="print"/>
          <a:srcRect l="1602" t="1500" r="1321" b="1228"/>
          <a:stretch>
            <a:fillRect/>
          </a:stretch>
        </p:blipFill>
        <p:spPr bwMode="auto">
          <a:xfrm>
            <a:off x="531813" y="1068388"/>
            <a:ext cx="80803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Line 7"/>
          <p:cNvSpPr>
            <a:spLocks noChangeAspect="1" noChangeShapeType="1"/>
          </p:cNvSpPr>
          <p:nvPr/>
        </p:nvSpPr>
        <p:spPr bwMode="auto">
          <a:xfrm>
            <a:off x="21748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9" name="Line 8"/>
          <p:cNvSpPr>
            <a:spLocks noChangeAspect="1" noChangeShapeType="1"/>
          </p:cNvSpPr>
          <p:nvPr/>
        </p:nvSpPr>
        <p:spPr bwMode="auto">
          <a:xfrm>
            <a:off x="29225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0" name="Line 9"/>
          <p:cNvSpPr>
            <a:spLocks noChangeAspect="1" noChangeShapeType="1"/>
          </p:cNvSpPr>
          <p:nvPr/>
        </p:nvSpPr>
        <p:spPr bwMode="auto">
          <a:xfrm>
            <a:off x="36718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1" name="Line 10"/>
          <p:cNvSpPr>
            <a:spLocks noChangeAspect="1" noChangeShapeType="1"/>
          </p:cNvSpPr>
          <p:nvPr/>
        </p:nvSpPr>
        <p:spPr bwMode="auto">
          <a:xfrm>
            <a:off x="66690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Line 11"/>
          <p:cNvSpPr>
            <a:spLocks noChangeAspect="1" noChangeShapeType="1"/>
          </p:cNvSpPr>
          <p:nvPr/>
        </p:nvSpPr>
        <p:spPr bwMode="auto">
          <a:xfrm>
            <a:off x="44211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3" name="Text Box 12"/>
          <p:cNvSpPr txBox="1">
            <a:spLocks noChangeAspect="1" noChangeArrowheads="1"/>
          </p:cNvSpPr>
          <p:nvPr/>
        </p:nvSpPr>
        <p:spPr bwMode="auto">
          <a:xfrm>
            <a:off x="1978025" y="769938"/>
            <a:ext cx="381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1800</a:t>
            </a:r>
          </a:p>
        </p:txBody>
      </p:sp>
      <p:sp>
        <p:nvSpPr>
          <p:cNvPr id="11274" name="Text Box 13"/>
          <p:cNvSpPr txBox="1">
            <a:spLocks noChangeAspect="1" noChangeArrowheads="1"/>
          </p:cNvSpPr>
          <p:nvPr/>
        </p:nvSpPr>
        <p:spPr bwMode="auto">
          <a:xfrm>
            <a:off x="2724150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1850</a:t>
            </a:r>
          </a:p>
        </p:txBody>
      </p:sp>
      <p:sp>
        <p:nvSpPr>
          <p:cNvPr id="11275" name="Text Box 14"/>
          <p:cNvSpPr txBox="1">
            <a:spLocks noChangeAspect="1" noChangeArrowheads="1"/>
          </p:cNvSpPr>
          <p:nvPr/>
        </p:nvSpPr>
        <p:spPr bwMode="auto">
          <a:xfrm>
            <a:off x="3470275" y="769938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</a:t>
            </a:r>
            <a:r>
              <a:rPr lang="en-US" sz="700" b="1">
                <a:latin typeface="Verdana" pitchFamily="34" charset="0"/>
              </a:rPr>
              <a:t> 1900</a:t>
            </a:r>
          </a:p>
        </p:txBody>
      </p:sp>
      <p:sp>
        <p:nvSpPr>
          <p:cNvPr id="11276" name="Text Box 15"/>
          <p:cNvSpPr txBox="1">
            <a:spLocks noChangeAspect="1" noChangeArrowheads="1"/>
          </p:cNvSpPr>
          <p:nvPr/>
        </p:nvSpPr>
        <p:spPr bwMode="auto">
          <a:xfrm>
            <a:off x="4217988" y="769938"/>
            <a:ext cx="381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1950</a:t>
            </a:r>
          </a:p>
        </p:txBody>
      </p:sp>
      <p:sp>
        <p:nvSpPr>
          <p:cNvPr id="11277" name="Text Box 16"/>
          <p:cNvSpPr txBox="1">
            <a:spLocks noChangeAspect="1" noChangeArrowheads="1"/>
          </p:cNvSpPr>
          <p:nvPr/>
        </p:nvSpPr>
        <p:spPr bwMode="auto">
          <a:xfrm>
            <a:off x="4964113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2000</a:t>
            </a:r>
          </a:p>
        </p:txBody>
      </p:sp>
      <p:sp>
        <p:nvSpPr>
          <p:cNvPr id="11278" name="Text Box 17"/>
          <p:cNvSpPr txBox="1">
            <a:spLocks noChangeAspect="1" noChangeArrowheads="1"/>
          </p:cNvSpPr>
          <p:nvPr/>
        </p:nvSpPr>
        <p:spPr bwMode="auto">
          <a:xfrm>
            <a:off x="5710238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2050</a:t>
            </a:r>
          </a:p>
        </p:txBody>
      </p:sp>
      <p:sp>
        <p:nvSpPr>
          <p:cNvPr id="11279" name="Text Box 18"/>
          <p:cNvSpPr txBox="1">
            <a:spLocks noChangeAspect="1" noChangeArrowheads="1"/>
          </p:cNvSpPr>
          <p:nvPr/>
        </p:nvSpPr>
        <p:spPr bwMode="auto">
          <a:xfrm>
            <a:off x="6459538" y="769938"/>
            <a:ext cx="381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2100</a:t>
            </a:r>
          </a:p>
        </p:txBody>
      </p:sp>
      <p:sp>
        <p:nvSpPr>
          <p:cNvPr id="11280" name="Line 19"/>
          <p:cNvSpPr>
            <a:spLocks noChangeAspect="1" noChangeShapeType="1"/>
          </p:cNvSpPr>
          <p:nvPr/>
        </p:nvSpPr>
        <p:spPr bwMode="auto">
          <a:xfrm>
            <a:off x="51704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1" name="Line 20"/>
          <p:cNvSpPr>
            <a:spLocks noChangeAspect="1" noChangeShapeType="1"/>
          </p:cNvSpPr>
          <p:nvPr/>
        </p:nvSpPr>
        <p:spPr bwMode="auto">
          <a:xfrm>
            <a:off x="5918200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2" name="Line 21"/>
          <p:cNvSpPr>
            <a:spLocks noChangeAspect="1" noChangeShapeType="1"/>
          </p:cNvSpPr>
          <p:nvPr/>
        </p:nvSpPr>
        <p:spPr bwMode="auto">
          <a:xfrm>
            <a:off x="1422400" y="1274763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3" name="Text Box 22"/>
          <p:cNvSpPr txBox="1">
            <a:spLocks noChangeAspect="1" noChangeArrowheads="1"/>
          </p:cNvSpPr>
          <p:nvPr/>
        </p:nvSpPr>
        <p:spPr bwMode="auto">
          <a:xfrm>
            <a:off x="1222375" y="781050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1750</a:t>
            </a:r>
          </a:p>
        </p:txBody>
      </p:sp>
      <p:sp>
        <p:nvSpPr>
          <p:cNvPr id="11284" name="Line 23"/>
          <p:cNvSpPr>
            <a:spLocks noChangeAspect="1" noChangeShapeType="1"/>
          </p:cNvSpPr>
          <p:nvPr/>
        </p:nvSpPr>
        <p:spPr bwMode="auto">
          <a:xfrm>
            <a:off x="8164513" y="125730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5" name="Text Box 24"/>
          <p:cNvSpPr txBox="1">
            <a:spLocks noChangeAspect="1" noChangeArrowheads="1"/>
          </p:cNvSpPr>
          <p:nvPr/>
        </p:nvSpPr>
        <p:spPr bwMode="auto">
          <a:xfrm>
            <a:off x="7207250" y="765175"/>
            <a:ext cx="381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2150</a:t>
            </a:r>
          </a:p>
        </p:txBody>
      </p:sp>
      <p:sp>
        <p:nvSpPr>
          <p:cNvPr id="11286" name="Text Box 25"/>
          <p:cNvSpPr txBox="1">
            <a:spLocks noChangeAspect="1" noChangeArrowheads="1"/>
          </p:cNvSpPr>
          <p:nvPr/>
        </p:nvSpPr>
        <p:spPr bwMode="auto">
          <a:xfrm>
            <a:off x="7954963" y="765175"/>
            <a:ext cx="381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</a:t>
            </a:r>
            <a:r>
              <a:rPr lang="en-US" sz="500" b="1">
                <a:latin typeface="Verdana" pitchFamily="34" charset="0"/>
              </a:rPr>
              <a:t>nline </a:t>
            </a:r>
            <a:r>
              <a:rPr lang="en-US" sz="700" b="1">
                <a:latin typeface="Verdana" pitchFamily="34" charset="0"/>
              </a:rPr>
              <a:t>2200</a:t>
            </a:r>
          </a:p>
        </p:txBody>
      </p:sp>
      <p:sp>
        <p:nvSpPr>
          <p:cNvPr id="11287" name="Line 26"/>
          <p:cNvSpPr>
            <a:spLocks noChangeAspect="1" noChangeShapeType="1"/>
          </p:cNvSpPr>
          <p:nvPr/>
        </p:nvSpPr>
        <p:spPr bwMode="auto">
          <a:xfrm>
            <a:off x="7413625" y="125730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88" name="Text Box 6"/>
          <p:cNvSpPr txBox="1">
            <a:spLocks noChangeAspect="1" noChangeArrowheads="1"/>
          </p:cNvSpPr>
          <p:nvPr/>
        </p:nvSpPr>
        <p:spPr bwMode="auto">
          <a:xfrm>
            <a:off x="841375" y="5686425"/>
            <a:ext cx="8985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3100</a:t>
            </a:r>
          </a:p>
        </p:txBody>
      </p:sp>
      <p:sp>
        <p:nvSpPr>
          <p:cNvPr id="11289" name="Text Box 6"/>
          <p:cNvSpPr txBox="1">
            <a:spLocks noChangeAspect="1" noChangeArrowheads="1"/>
          </p:cNvSpPr>
          <p:nvPr/>
        </p:nvSpPr>
        <p:spPr bwMode="auto">
          <a:xfrm>
            <a:off x="7435850" y="5699125"/>
            <a:ext cx="8969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70DEE3C-74EB-45F5-9EC5-FEC3014F2E33}" type="slidenum">
              <a:rPr lang="en-US">
                <a:cs typeface="Arial" pitchFamily="34" charset="0"/>
              </a:rPr>
              <a:pPr/>
              <a:t>11</a:t>
            </a:fld>
            <a:endParaRPr lang="en-US">
              <a:cs typeface="Arial" pitchFamily="34" charset="0"/>
            </a:endParaRPr>
          </a:p>
        </p:txBody>
      </p:sp>
      <p:pic>
        <p:nvPicPr>
          <p:cNvPr id="12291" name="Picture 5" descr="dhi-x3300"/>
          <p:cNvPicPr>
            <a:picLocks noChangeAspect="1" noChangeArrowheads="1"/>
          </p:cNvPicPr>
          <p:nvPr/>
        </p:nvPicPr>
        <p:blipFill>
          <a:blip r:embed="rId2" cstate="print"/>
          <a:srcRect l="407" t="1108" r="977"/>
          <a:stretch>
            <a:fillRect/>
          </a:stretch>
        </p:blipFill>
        <p:spPr bwMode="auto">
          <a:xfrm>
            <a:off x="536575" y="1077913"/>
            <a:ext cx="8070850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Line 7"/>
          <p:cNvSpPr>
            <a:spLocks noChangeAspect="1" noChangeShapeType="1"/>
          </p:cNvSpPr>
          <p:nvPr/>
        </p:nvSpPr>
        <p:spPr bwMode="auto">
          <a:xfrm>
            <a:off x="2179638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3" name="Line 8"/>
          <p:cNvSpPr>
            <a:spLocks noChangeAspect="1" noChangeShapeType="1"/>
          </p:cNvSpPr>
          <p:nvPr/>
        </p:nvSpPr>
        <p:spPr bwMode="auto">
          <a:xfrm>
            <a:off x="2928938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4" name="Line 9"/>
          <p:cNvSpPr>
            <a:spLocks noChangeAspect="1" noChangeShapeType="1"/>
          </p:cNvSpPr>
          <p:nvPr/>
        </p:nvSpPr>
        <p:spPr bwMode="auto">
          <a:xfrm>
            <a:off x="3676650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5" name="Line 10"/>
          <p:cNvSpPr>
            <a:spLocks noChangeAspect="1" noChangeShapeType="1"/>
          </p:cNvSpPr>
          <p:nvPr/>
        </p:nvSpPr>
        <p:spPr bwMode="auto">
          <a:xfrm>
            <a:off x="6672263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6" name="Line 11"/>
          <p:cNvSpPr>
            <a:spLocks noChangeAspect="1" noChangeShapeType="1"/>
          </p:cNvSpPr>
          <p:nvPr/>
        </p:nvSpPr>
        <p:spPr bwMode="auto">
          <a:xfrm>
            <a:off x="4425950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7" name="Text Box 12"/>
          <p:cNvSpPr txBox="1">
            <a:spLocks noChangeAspect="1" noChangeArrowheads="1"/>
          </p:cNvSpPr>
          <p:nvPr/>
        </p:nvSpPr>
        <p:spPr bwMode="auto">
          <a:xfrm>
            <a:off x="1982788" y="773113"/>
            <a:ext cx="38258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1800</a:t>
            </a:r>
          </a:p>
        </p:txBody>
      </p:sp>
      <p:sp>
        <p:nvSpPr>
          <p:cNvPr id="12298" name="Text Box 13"/>
          <p:cNvSpPr txBox="1">
            <a:spLocks noChangeAspect="1" noChangeArrowheads="1"/>
          </p:cNvSpPr>
          <p:nvPr/>
        </p:nvSpPr>
        <p:spPr bwMode="auto">
          <a:xfrm>
            <a:off x="2730500" y="77311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1850</a:t>
            </a:r>
          </a:p>
        </p:txBody>
      </p:sp>
      <p:sp>
        <p:nvSpPr>
          <p:cNvPr id="12299" name="Text Box 14"/>
          <p:cNvSpPr txBox="1">
            <a:spLocks noChangeAspect="1" noChangeArrowheads="1"/>
          </p:cNvSpPr>
          <p:nvPr/>
        </p:nvSpPr>
        <p:spPr bwMode="auto">
          <a:xfrm>
            <a:off x="3476625" y="77311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1900</a:t>
            </a:r>
          </a:p>
        </p:txBody>
      </p:sp>
      <p:sp>
        <p:nvSpPr>
          <p:cNvPr id="12300" name="Text Box 15"/>
          <p:cNvSpPr txBox="1">
            <a:spLocks noChangeAspect="1" noChangeArrowheads="1"/>
          </p:cNvSpPr>
          <p:nvPr/>
        </p:nvSpPr>
        <p:spPr bwMode="auto">
          <a:xfrm>
            <a:off x="4222750" y="77311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1950</a:t>
            </a:r>
          </a:p>
        </p:txBody>
      </p:sp>
      <p:sp>
        <p:nvSpPr>
          <p:cNvPr id="12301" name="Text Box 16"/>
          <p:cNvSpPr txBox="1">
            <a:spLocks noChangeAspect="1" noChangeArrowheads="1"/>
          </p:cNvSpPr>
          <p:nvPr/>
        </p:nvSpPr>
        <p:spPr bwMode="auto">
          <a:xfrm>
            <a:off x="4968875" y="77311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2000</a:t>
            </a:r>
          </a:p>
        </p:txBody>
      </p:sp>
      <p:sp>
        <p:nvSpPr>
          <p:cNvPr id="12302" name="Text Box 17"/>
          <p:cNvSpPr txBox="1">
            <a:spLocks noChangeAspect="1" noChangeArrowheads="1"/>
          </p:cNvSpPr>
          <p:nvPr/>
        </p:nvSpPr>
        <p:spPr bwMode="auto">
          <a:xfrm>
            <a:off x="5715000" y="77311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2050</a:t>
            </a:r>
          </a:p>
        </p:txBody>
      </p:sp>
      <p:sp>
        <p:nvSpPr>
          <p:cNvPr id="12303" name="Text Box 18"/>
          <p:cNvSpPr txBox="1">
            <a:spLocks noChangeAspect="1" noChangeArrowheads="1"/>
          </p:cNvSpPr>
          <p:nvPr/>
        </p:nvSpPr>
        <p:spPr bwMode="auto">
          <a:xfrm>
            <a:off x="6462713" y="77311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2100</a:t>
            </a:r>
          </a:p>
        </p:txBody>
      </p:sp>
      <p:sp>
        <p:nvSpPr>
          <p:cNvPr id="12304" name="Line 19"/>
          <p:cNvSpPr>
            <a:spLocks noChangeAspect="1" noChangeShapeType="1"/>
          </p:cNvSpPr>
          <p:nvPr/>
        </p:nvSpPr>
        <p:spPr bwMode="auto">
          <a:xfrm>
            <a:off x="5173663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5" name="Line 20"/>
          <p:cNvSpPr>
            <a:spLocks noChangeAspect="1" noChangeShapeType="1"/>
          </p:cNvSpPr>
          <p:nvPr/>
        </p:nvSpPr>
        <p:spPr bwMode="auto">
          <a:xfrm>
            <a:off x="5922963" y="1265238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6" name="Line 21"/>
          <p:cNvSpPr>
            <a:spLocks noChangeAspect="1" noChangeShapeType="1"/>
          </p:cNvSpPr>
          <p:nvPr/>
        </p:nvSpPr>
        <p:spPr bwMode="auto">
          <a:xfrm>
            <a:off x="1428750" y="1277938"/>
            <a:ext cx="0" cy="4505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7" name="Text Box 22"/>
          <p:cNvSpPr txBox="1">
            <a:spLocks noChangeAspect="1" noChangeArrowheads="1"/>
          </p:cNvSpPr>
          <p:nvPr/>
        </p:nvSpPr>
        <p:spPr bwMode="auto">
          <a:xfrm>
            <a:off x="1228725" y="784225"/>
            <a:ext cx="38258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</a:t>
            </a:r>
            <a:r>
              <a:rPr lang="en-US" sz="500" b="1">
                <a:latin typeface="Verdana" pitchFamily="34" charset="0"/>
              </a:rPr>
              <a:t> </a:t>
            </a:r>
            <a:r>
              <a:rPr lang="en-US" sz="600" b="1">
                <a:latin typeface="Verdana" pitchFamily="34" charset="0"/>
              </a:rPr>
              <a:t>1750</a:t>
            </a:r>
          </a:p>
        </p:txBody>
      </p:sp>
      <p:sp>
        <p:nvSpPr>
          <p:cNvPr id="12308" name="Line 23"/>
          <p:cNvSpPr>
            <a:spLocks noChangeAspect="1" noChangeShapeType="1"/>
          </p:cNvSpPr>
          <p:nvPr/>
        </p:nvSpPr>
        <p:spPr bwMode="auto">
          <a:xfrm>
            <a:off x="8166100" y="1260475"/>
            <a:ext cx="0" cy="4505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09" name="Text Box 24"/>
          <p:cNvSpPr txBox="1">
            <a:spLocks noChangeAspect="1" noChangeArrowheads="1"/>
          </p:cNvSpPr>
          <p:nvPr/>
        </p:nvSpPr>
        <p:spPr bwMode="auto">
          <a:xfrm>
            <a:off x="7208838" y="768350"/>
            <a:ext cx="382587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2150</a:t>
            </a:r>
          </a:p>
        </p:txBody>
      </p:sp>
      <p:sp>
        <p:nvSpPr>
          <p:cNvPr id="12310" name="Text Box 25"/>
          <p:cNvSpPr txBox="1">
            <a:spLocks noChangeAspect="1" noChangeArrowheads="1"/>
          </p:cNvSpPr>
          <p:nvPr/>
        </p:nvSpPr>
        <p:spPr bwMode="auto">
          <a:xfrm>
            <a:off x="7956550" y="768350"/>
            <a:ext cx="38258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2200</a:t>
            </a:r>
          </a:p>
        </p:txBody>
      </p:sp>
      <p:sp>
        <p:nvSpPr>
          <p:cNvPr id="12311" name="Line 26"/>
          <p:cNvSpPr>
            <a:spLocks noChangeAspect="1" noChangeShapeType="1"/>
          </p:cNvSpPr>
          <p:nvPr/>
        </p:nvSpPr>
        <p:spPr bwMode="auto">
          <a:xfrm>
            <a:off x="7416800" y="1260475"/>
            <a:ext cx="0" cy="4505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12" name="Text Box 6"/>
          <p:cNvSpPr txBox="1">
            <a:spLocks noChangeAspect="1" noChangeArrowheads="1"/>
          </p:cNvSpPr>
          <p:nvPr/>
        </p:nvSpPr>
        <p:spPr bwMode="auto">
          <a:xfrm>
            <a:off x="849313" y="5676900"/>
            <a:ext cx="8985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3300</a:t>
            </a:r>
          </a:p>
        </p:txBody>
      </p:sp>
      <p:sp>
        <p:nvSpPr>
          <p:cNvPr id="12313" name="Text Box 6"/>
          <p:cNvSpPr txBox="1">
            <a:spLocks noChangeAspect="1" noChangeArrowheads="1"/>
          </p:cNvSpPr>
          <p:nvPr/>
        </p:nvSpPr>
        <p:spPr bwMode="auto">
          <a:xfrm>
            <a:off x="7435850" y="5699125"/>
            <a:ext cx="8969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1CF86D4-B4BB-498B-A352-99991601E061}" type="slidenum">
              <a:rPr lang="en-US">
                <a:cs typeface="Arial" pitchFamily="34" charset="0"/>
              </a:rPr>
              <a:pPr/>
              <a:t>12</a:t>
            </a:fld>
            <a:endParaRPr lang="en-US">
              <a:cs typeface="Arial" pitchFamily="34" charset="0"/>
            </a:endParaRPr>
          </a:p>
        </p:txBody>
      </p:sp>
      <p:pic>
        <p:nvPicPr>
          <p:cNvPr id="13315" name="Picture 5" descr="dhi-x3500"/>
          <p:cNvPicPr>
            <a:picLocks noChangeAspect="1" noChangeArrowheads="1"/>
          </p:cNvPicPr>
          <p:nvPr/>
        </p:nvPicPr>
        <p:blipFill>
          <a:blip r:embed="rId2" cstate="print"/>
          <a:srcRect l="1361" r="1680" b="905"/>
          <a:stretch>
            <a:fillRect/>
          </a:stretch>
        </p:blipFill>
        <p:spPr bwMode="auto">
          <a:xfrm>
            <a:off x="531813" y="1068388"/>
            <a:ext cx="8080375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Line 6"/>
          <p:cNvSpPr>
            <a:spLocks noChangeAspect="1" noChangeShapeType="1"/>
          </p:cNvSpPr>
          <p:nvPr/>
        </p:nvSpPr>
        <p:spPr bwMode="auto">
          <a:xfrm>
            <a:off x="21748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7" name="Line 7"/>
          <p:cNvSpPr>
            <a:spLocks noChangeAspect="1" noChangeShapeType="1"/>
          </p:cNvSpPr>
          <p:nvPr/>
        </p:nvSpPr>
        <p:spPr bwMode="auto">
          <a:xfrm>
            <a:off x="29241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8" name="Line 8"/>
          <p:cNvSpPr>
            <a:spLocks noChangeAspect="1" noChangeShapeType="1"/>
          </p:cNvSpPr>
          <p:nvPr/>
        </p:nvSpPr>
        <p:spPr bwMode="auto">
          <a:xfrm>
            <a:off x="36734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Line 9"/>
          <p:cNvSpPr>
            <a:spLocks noChangeAspect="1" noChangeShapeType="1"/>
          </p:cNvSpPr>
          <p:nvPr/>
        </p:nvSpPr>
        <p:spPr bwMode="auto">
          <a:xfrm>
            <a:off x="66706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0" name="Line 10"/>
          <p:cNvSpPr>
            <a:spLocks noChangeAspect="1" noChangeShapeType="1"/>
          </p:cNvSpPr>
          <p:nvPr/>
        </p:nvSpPr>
        <p:spPr bwMode="auto">
          <a:xfrm>
            <a:off x="44227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1" name="Text Box 11"/>
          <p:cNvSpPr txBox="1">
            <a:spLocks noChangeAspect="1" noChangeArrowheads="1"/>
          </p:cNvSpPr>
          <p:nvPr/>
        </p:nvSpPr>
        <p:spPr bwMode="auto">
          <a:xfrm>
            <a:off x="1978025" y="768350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1800</a:t>
            </a:r>
          </a:p>
        </p:txBody>
      </p:sp>
      <p:sp>
        <p:nvSpPr>
          <p:cNvPr id="13322" name="Text Box 12"/>
          <p:cNvSpPr txBox="1">
            <a:spLocks noChangeAspect="1" noChangeArrowheads="1"/>
          </p:cNvSpPr>
          <p:nvPr/>
        </p:nvSpPr>
        <p:spPr bwMode="auto">
          <a:xfrm>
            <a:off x="2725738" y="768350"/>
            <a:ext cx="381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1850</a:t>
            </a:r>
          </a:p>
        </p:txBody>
      </p:sp>
      <p:sp>
        <p:nvSpPr>
          <p:cNvPr id="13323" name="Text Box 13"/>
          <p:cNvSpPr txBox="1">
            <a:spLocks noChangeAspect="1" noChangeArrowheads="1"/>
          </p:cNvSpPr>
          <p:nvPr/>
        </p:nvSpPr>
        <p:spPr bwMode="auto">
          <a:xfrm>
            <a:off x="3471863" y="768350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1900</a:t>
            </a:r>
          </a:p>
        </p:txBody>
      </p:sp>
      <p:sp>
        <p:nvSpPr>
          <p:cNvPr id="13324" name="Text Box 14"/>
          <p:cNvSpPr txBox="1">
            <a:spLocks noChangeAspect="1" noChangeArrowheads="1"/>
          </p:cNvSpPr>
          <p:nvPr/>
        </p:nvSpPr>
        <p:spPr bwMode="auto">
          <a:xfrm>
            <a:off x="4219575" y="768350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1950</a:t>
            </a:r>
          </a:p>
        </p:txBody>
      </p:sp>
      <p:sp>
        <p:nvSpPr>
          <p:cNvPr id="13325" name="Text Box 15"/>
          <p:cNvSpPr txBox="1">
            <a:spLocks noChangeAspect="1" noChangeArrowheads="1"/>
          </p:cNvSpPr>
          <p:nvPr/>
        </p:nvSpPr>
        <p:spPr bwMode="auto">
          <a:xfrm>
            <a:off x="4965700" y="768350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2000</a:t>
            </a:r>
          </a:p>
        </p:txBody>
      </p:sp>
      <p:sp>
        <p:nvSpPr>
          <p:cNvPr id="13326" name="Text Box 16"/>
          <p:cNvSpPr txBox="1">
            <a:spLocks noChangeAspect="1" noChangeArrowheads="1"/>
          </p:cNvSpPr>
          <p:nvPr/>
        </p:nvSpPr>
        <p:spPr bwMode="auto">
          <a:xfrm>
            <a:off x="5713413" y="768350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2050</a:t>
            </a:r>
          </a:p>
        </p:txBody>
      </p:sp>
      <p:sp>
        <p:nvSpPr>
          <p:cNvPr id="13327" name="Text Box 17"/>
          <p:cNvSpPr txBox="1">
            <a:spLocks noChangeAspect="1" noChangeArrowheads="1"/>
          </p:cNvSpPr>
          <p:nvPr/>
        </p:nvSpPr>
        <p:spPr bwMode="auto">
          <a:xfrm>
            <a:off x="6461125" y="768350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2100</a:t>
            </a:r>
          </a:p>
        </p:txBody>
      </p:sp>
      <p:sp>
        <p:nvSpPr>
          <p:cNvPr id="13328" name="Line 18"/>
          <p:cNvSpPr>
            <a:spLocks noChangeAspect="1" noChangeShapeType="1"/>
          </p:cNvSpPr>
          <p:nvPr/>
        </p:nvSpPr>
        <p:spPr bwMode="auto">
          <a:xfrm>
            <a:off x="51720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9" name="Line 19"/>
          <p:cNvSpPr>
            <a:spLocks noChangeAspect="1" noChangeShapeType="1"/>
          </p:cNvSpPr>
          <p:nvPr/>
        </p:nvSpPr>
        <p:spPr bwMode="auto">
          <a:xfrm>
            <a:off x="59213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0" name="Line 20"/>
          <p:cNvSpPr>
            <a:spLocks noChangeAspect="1" noChangeShapeType="1"/>
          </p:cNvSpPr>
          <p:nvPr/>
        </p:nvSpPr>
        <p:spPr bwMode="auto">
          <a:xfrm>
            <a:off x="1422400" y="1273175"/>
            <a:ext cx="0" cy="45100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1" name="Text Box 21"/>
          <p:cNvSpPr txBox="1">
            <a:spLocks noChangeAspect="1" noChangeArrowheads="1"/>
          </p:cNvSpPr>
          <p:nvPr/>
        </p:nvSpPr>
        <p:spPr bwMode="auto">
          <a:xfrm>
            <a:off x="1223963" y="781050"/>
            <a:ext cx="381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1750</a:t>
            </a:r>
          </a:p>
        </p:txBody>
      </p:sp>
      <p:sp>
        <p:nvSpPr>
          <p:cNvPr id="13332" name="Line 22"/>
          <p:cNvSpPr>
            <a:spLocks noChangeAspect="1" noChangeShapeType="1"/>
          </p:cNvSpPr>
          <p:nvPr/>
        </p:nvSpPr>
        <p:spPr bwMode="auto">
          <a:xfrm>
            <a:off x="8167688" y="1255713"/>
            <a:ext cx="0" cy="45100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3" name="Text Box 23"/>
          <p:cNvSpPr txBox="1">
            <a:spLocks noChangeAspect="1" noChangeArrowheads="1"/>
          </p:cNvSpPr>
          <p:nvPr/>
        </p:nvSpPr>
        <p:spPr bwMode="auto">
          <a:xfrm>
            <a:off x="7208838" y="76358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2150</a:t>
            </a:r>
          </a:p>
        </p:txBody>
      </p:sp>
      <p:sp>
        <p:nvSpPr>
          <p:cNvPr id="13334" name="Text Box 24"/>
          <p:cNvSpPr txBox="1">
            <a:spLocks noChangeAspect="1" noChangeArrowheads="1"/>
          </p:cNvSpPr>
          <p:nvPr/>
        </p:nvSpPr>
        <p:spPr bwMode="auto">
          <a:xfrm>
            <a:off x="7958138" y="763588"/>
            <a:ext cx="381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2200</a:t>
            </a:r>
          </a:p>
        </p:txBody>
      </p:sp>
      <p:sp>
        <p:nvSpPr>
          <p:cNvPr id="13335" name="Line 25"/>
          <p:cNvSpPr>
            <a:spLocks noChangeAspect="1" noChangeShapeType="1"/>
          </p:cNvSpPr>
          <p:nvPr/>
        </p:nvSpPr>
        <p:spPr bwMode="auto">
          <a:xfrm>
            <a:off x="7416800" y="1255713"/>
            <a:ext cx="0" cy="45100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6" name="Text Box 26"/>
          <p:cNvSpPr txBox="1">
            <a:spLocks noChangeAspect="1" noChangeArrowheads="1"/>
          </p:cNvSpPr>
          <p:nvPr/>
        </p:nvSpPr>
        <p:spPr bwMode="auto">
          <a:xfrm>
            <a:off x="841375" y="5695950"/>
            <a:ext cx="8985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3500</a:t>
            </a:r>
          </a:p>
        </p:txBody>
      </p:sp>
      <p:sp>
        <p:nvSpPr>
          <p:cNvPr id="13337" name="Text Box 6"/>
          <p:cNvSpPr txBox="1">
            <a:spLocks noChangeAspect="1" noChangeArrowheads="1"/>
          </p:cNvSpPr>
          <p:nvPr/>
        </p:nvSpPr>
        <p:spPr bwMode="auto">
          <a:xfrm>
            <a:off x="7435850" y="5699125"/>
            <a:ext cx="8969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43A0CD-23F6-493F-BD16-243134963E3E}" type="slidenum">
              <a:rPr lang="en-US">
                <a:cs typeface="Arial" pitchFamily="34" charset="0"/>
              </a:rPr>
              <a:pPr/>
              <a:t>13</a:t>
            </a:fld>
            <a:endParaRPr lang="en-US">
              <a:cs typeface="Arial" pitchFamily="34" charset="0"/>
            </a:endParaRPr>
          </a:p>
        </p:txBody>
      </p:sp>
      <p:pic>
        <p:nvPicPr>
          <p:cNvPr id="14339" name="Picture 5" descr="dhi-x3700"/>
          <p:cNvPicPr>
            <a:picLocks noChangeAspect="1" noChangeArrowheads="1"/>
          </p:cNvPicPr>
          <p:nvPr/>
        </p:nvPicPr>
        <p:blipFill>
          <a:blip r:embed="rId2" cstate="print"/>
          <a:srcRect l="929" r="1172" b="836"/>
          <a:stretch>
            <a:fillRect/>
          </a:stretch>
        </p:blipFill>
        <p:spPr bwMode="auto">
          <a:xfrm>
            <a:off x="531813" y="1074738"/>
            <a:ext cx="8080375" cy="474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Line 6"/>
          <p:cNvSpPr>
            <a:spLocks noChangeAspect="1" noChangeShapeType="1"/>
          </p:cNvSpPr>
          <p:nvPr/>
        </p:nvSpPr>
        <p:spPr bwMode="auto">
          <a:xfrm>
            <a:off x="21748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1" name="Line 7"/>
          <p:cNvSpPr>
            <a:spLocks noChangeAspect="1" noChangeShapeType="1"/>
          </p:cNvSpPr>
          <p:nvPr/>
        </p:nvSpPr>
        <p:spPr bwMode="auto">
          <a:xfrm>
            <a:off x="29241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Line 8"/>
          <p:cNvSpPr>
            <a:spLocks noChangeAspect="1" noChangeShapeType="1"/>
          </p:cNvSpPr>
          <p:nvPr/>
        </p:nvSpPr>
        <p:spPr bwMode="auto">
          <a:xfrm>
            <a:off x="36734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3" name="Line 9"/>
          <p:cNvSpPr>
            <a:spLocks noChangeAspect="1" noChangeShapeType="1"/>
          </p:cNvSpPr>
          <p:nvPr/>
        </p:nvSpPr>
        <p:spPr bwMode="auto">
          <a:xfrm>
            <a:off x="66690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4" name="Line 10"/>
          <p:cNvSpPr>
            <a:spLocks noChangeAspect="1" noChangeShapeType="1"/>
          </p:cNvSpPr>
          <p:nvPr/>
        </p:nvSpPr>
        <p:spPr bwMode="auto">
          <a:xfrm>
            <a:off x="44227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5" name="Text Box 11"/>
          <p:cNvSpPr txBox="1">
            <a:spLocks noChangeAspect="1" noChangeArrowheads="1"/>
          </p:cNvSpPr>
          <p:nvPr/>
        </p:nvSpPr>
        <p:spPr bwMode="auto">
          <a:xfrm>
            <a:off x="1978025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1800</a:t>
            </a:r>
          </a:p>
        </p:txBody>
      </p:sp>
      <p:sp>
        <p:nvSpPr>
          <p:cNvPr id="14346" name="Text Box 12"/>
          <p:cNvSpPr txBox="1">
            <a:spLocks noChangeAspect="1" noChangeArrowheads="1"/>
          </p:cNvSpPr>
          <p:nvPr/>
        </p:nvSpPr>
        <p:spPr bwMode="auto">
          <a:xfrm>
            <a:off x="2725738" y="769938"/>
            <a:ext cx="381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1850</a:t>
            </a:r>
          </a:p>
        </p:txBody>
      </p:sp>
      <p:sp>
        <p:nvSpPr>
          <p:cNvPr id="14347" name="Text Box 13"/>
          <p:cNvSpPr txBox="1">
            <a:spLocks noChangeAspect="1" noChangeArrowheads="1"/>
          </p:cNvSpPr>
          <p:nvPr/>
        </p:nvSpPr>
        <p:spPr bwMode="auto">
          <a:xfrm>
            <a:off x="3471863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1900</a:t>
            </a:r>
          </a:p>
        </p:txBody>
      </p:sp>
      <p:sp>
        <p:nvSpPr>
          <p:cNvPr id="14348" name="Text Box 14"/>
          <p:cNvSpPr txBox="1">
            <a:spLocks noChangeAspect="1" noChangeArrowheads="1"/>
          </p:cNvSpPr>
          <p:nvPr/>
        </p:nvSpPr>
        <p:spPr bwMode="auto">
          <a:xfrm>
            <a:off x="4217988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1950</a:t>
            </a:r>
          </a:p>
        </p:txBody>
      </p:sp>
      <p:sp>
        <p:nvSpPr>
          <p:cNvPr id="14349" name="Text Box 15"/>
          <p:cNvSpPr txBox="1">
            <a:spLocks noChangeAspect="1" noChangeArrowheads="1"/>
          </p:cNvSpPr>
          <p:nvPr/>
        </p:nvSpPr>
        <p:spPr bwMode="auto">
          <a:xfrm>
            <a:off x="4965700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2000</a:t>
            </a:r>
          </a:p>
        </p:txBody>
      </p:sp>
      <p:sp>
        <p:nvSpPr>
          <p:cNvPr id="14350" name="Text Box 16"/>
          <p:cNvSpPr txBox="1">
            <a:spLocks noChangeAspect="1" noChangeArrowheads="1"/>
          </p:cNvSpPr>
          <p:nvPr/>
        </p:nvSpPr>
        <p:spPr bwMode="auto">
          <a:xfrm>
            <a:off x="5711825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2050</a:t>
            </a:r>
          </a:p>
        </p:txBody>
      </p:sp>
      <p:sp>
        <p:nvSpPr>
          <p:cNvPr id="14351" name="Text Box 17"/>
          <p:cNvSpPr txBox="1">
            <a:spLocks noChangeAspect="1" noChangeArrowheads="1"/>
          </p:cNvSpPr>
          <p:nvPr/>
        </p:nvSpPr>
        <p:spPr bwMode="auto">
          <a:xfrm>
            <a:off x="6459538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2100</a:t>
            </a:r>
          </a:p>
        </p:txBody>
      </p:sp>
      <p:sp>
        <p:nvSpPr>
          <p:cNvPr id="14352" name="Line 18"/>
          <p:cNvSpPr>
            <a:spLocks noChangeAspect="1" noChangeShapeType="1"/>
          </p:cNvSpPr>
          <p:nvPr/>
        </p:nvSpPr>
        <p:spPr bwMode="auto">
          <a:xfrm>
            <a:off x="51704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3" name="Line 19"/>
          <p:cNvSpPr>
            <a:spLocks noChangeAspect="1" noChangeShapeType="1"/>
          </p:cNvSpPr>
          <p:nvPr/>
        </p:nvSpPr>
        <p:spPr bwMode="auto">
          <a:xfrm>
            <a:off x="59197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4" name="Line 20"/>
          <p:cNvSpPr>
            <a:spLocks noChangeAspect="1" noChangeShapeType="1"/>
          </p:cNvSpPr>
          <p:nvPr/>
        </p:nvSpPr>
        <p:spPr bwMode="auto">
          <a:xfrm>
            <a:off x="1422400" y="1274763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5" name="Text Box 21"/>
          <p:cNvSpPr txBox="1">
            <a:spLocks noChangeAspect="1" noChangeArrowheads="1"/>
          </p:cNvSpPr>
          <p:nvPr/>
        </p:nvSpPr>
        <p:spPr bwMode="auto">
          <a:xfrm>
            <a:off x="1223963" y="781050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1750</a:t>
            </a:r>
          </a:p>
        </p:txBody>
      </p:sp>
      <p:sp>
        <p:nvSpPr>
          <p:cNvPr id="14356" name="Line 22"/>
          <p:cNvSpPr>
            <a:spLocks noChangeAspect="1" noChangeShapeType="1"/>
          </p:cNvSpPr>
          <p:nvPr/>
        </p:nvSpPr>
        <p:spPr bwMode="auto">
          <a:xfrm>
            <a:off x="8166100" y="125730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57" name="Text Box 23"/>
          <p:cNvSpPr txBox="1">
            <a:spLocks noChangeAspect="1" noChangeArrowheads="1"/>
          </p:cNvSpPr>
          <p:nvPr/>
        </p:nvSpPr>
        <p:spPr bwMode="auto">
          <a:xfrm>
            <a:off x="7207250" y="765175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2150</a:t>
            </a:r>
          </a:p>
        </p:txBody>
      </p:sp>
      <p:sp>
        <p:nvSpPr>
          <p:cNvPr id="14358" name="Text Box 24"/>
          <p:cNvSpPr txBox="1">
            <a:spLocks noChangeAspect="1" noChangeArrowheads="1"/>
          </p:cNvSpPr>
          <p:nvPr/>
        </p:nvSpPr>
        <p:spPr bwMode="auto">
          <a:xfrm>
            <a:off x="7954963" y="7651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2200</a:t>
            </a:r>
          </a:p>
        </p:txBody>
      </p:sp>
      <p:sp>
        <p:nvSpPr>
          <p:cNvPr id="14359" name="Line 25"/>
          <p:cNvSpPr>
            <a:spLocks noChangeAspect="1" noChangeShapeType="1"/>
          </p:cNvSpPr>
          <p:nvPr/>
        </p:nvSpPr>
        <p:spPr bwMode="auto">
          <a:xfrm>
            <a:off x="7415213" y="125730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60" name="Text Box 26"/>
          <p:cNvSpPr txBox="1">
            <a:spLocks noChangeAspect="1" noChangeArrowheads="1"/>
          </p:cNvSpPr>
          <p:nvPr/>
        </p:nvSpPr>
        <p:spPr bwMode="auto">
          <a:xfrm>
            <a:off x="842963" y="5686425"/>
            <a:ext cx="8985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3700</a:t>
            </a:r>
          </a:p>
        </p:txBody>
      </p:sp>
      <p:sp>
        <p:nvSpPr>
          <p:cNvPr id="14361" name="Text Box 6"/>
          <p:cNvSpPr txBox="1">
            <a:spLocks noChangeAspect="1" noChangeArrowheads="1"/>
          </p:cNvSpPr>
          <p:nvPr/>
        </p:nvSpPr>
        <p:spPr bwMode="auto">
          <a:xfrm>
            <a:off x="7435850" y="5691188"/>
            <a:ext cx="896938" cy="217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3700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7F870E-575E-44F8-A7EF-4F51D5B91DAF}" type="slidenum">
              <a:rPr lang="en-US">
                <a:cs typeface="Arial" pitchFamily="34" charset="0"/>
              </a:rPr>
              <a:pPr/>
              <a:t>14</a:t>
            </a:fld>
            <a:endParaRPr lang="en-US">
              <a:cs typeface="Arial" pitchFamily="34" charset="0"/>
            </a:endParaRPr>
          </a:p>
        </p:txBody>
      </p:sp>
      <p:pic>
        <p:nvPicPr>
          <p:cNvPr id="15363" name="Picture 5" descr="dhi-x3900"/>
          <p:cNvPicPr>
            <a:picLocks noChangeAspect="1" noChangeArrowheads="1"/>
          </p:cNvPicPr>
          <p:nvPr/>
        </p:nvPicPr>
        <p:blipFill>
          <a:blip r:embed="rId2" cstate="print"/>
          <a:srcRect r="1180" b="1448"/>
          <a:stretch>
            <a:fillRect/>
          </a:stretch>
        </p:blipFill>
        <p:spPr bwMode="auto">
          <a:xfrm>
            <a:off x="517525" y="1049338"/>
            <a:ext cx="8108950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Line 6"/>
          <p:cNvSpPr>
            <a:spLocks noChangeAspect="1" noChangeShapeType="1"/>
          </p:cNvSpPr>
          <p:nvPr/>
        </p:nvSpPr>
        <p:spPr bwMode="auto">
          <a:xfrm>
            <a:off x="2184400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7"/>
          <p:cNvSpPr>
            <a:spLocks noChangeAspect="1" noChangeShapeType="1"/>
          </p:cNvSpPr>
          <p:nvPr/>
        </p:nvSpPr>
        <p:spPr bwMode="auto">
          <a:xfrm>
            <a:off x="2935288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Line 8"/>
          <p:cNvSpPr>
            <a:spLocks noChangeAspect="1" noChangeShapeType="1"/>
          </p:cNvSpPr>
          <p:nvPr/>
        </p:nvSpPr>
        <p:spPr bwMode="auto">
          <a:xfrm>
            <a:off x="3684588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7" name="Line 9"/>
          <p:cNvSpPr>
            <a:spLocks noChangeAspect="1" noChangeShapeType="1"/>
          </p:cNvSpPr>
          <p:nvPr/>
        </p:nvSpPr>
        <p:spPr bwMode="auto">
          <a:xfrm>
            <a:off x="6684963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Line 10"/>
          <p:cNvSpPr>
            <a:spLocks noChangeAspect="1" noChangeShapeType="1"/>
          </p:cNvSpPr>
          <p:nvPr/>
        </p:nvSpPr>
        <p:spPr bwMode="auto">
          <a:xfrm>
            <a:off x="4433888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9" name="Text Box 11"/>
          <p:cNvSpPr txBox="1">
            <a:spLocks noChangeAspect="1" noChangeArrowheads="1"/>
          </p:cNvSpPr>
          <p:nvPr/>
        </p:nvSpPr>
        <p:spPr bwMode="auto">
          <a:xfrm>
            <a:off x="1987550" y="765175"/>
            <a:ext cx="384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1800</a:t>
            </a:r>
          </a:p>
        </p:txBody>
      </p:sp>
      <p:sp>
        <p:nvSpPr>
          <p:cNvPr id="15370" name="Text Box 12"/>
          <p:cNvSpPr txBox="1">
            <a:spLocks noChangeAspect="1" noChangeArrowheads="1"/>
          </p:cNvSpPr>
          <p:nvPr/>
        </p:nvSpPr>
        <p:spPr bwMode="auto">
          <a:xfrm>
            <a:off x="2735263" y="7651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1850</a:t>
            </a:r>
          </a:p>
        </p:txBody>
      </p:sp>
      <p:sp>
        <p:nvSpPr>
          <p:cNvPr id="15371" name="Text Box 13"/>
          <p:cNvSpPr txBox="1">
            <a:spLocks noChangeAspect="1" noChangeArrowheads="1"/>
          </p:cNvSpPr>
          <p:nvPr/>
        </p:nvSpPr>
        <p:spPr bwMode="auto">
          <a:xfrm>
            <a:off x="3482975" y="765175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1900</a:t>
            </a:r>
          </a:p>
        </p:txBody>
      </p:sp>
      <p:sp>
        <p:nvSpPr>
          <p:cNvPr id="15372" name="Text Box 14"/>
          <p:cNvSpPr txBox="1">
            <a:spLocks noChangeAspect="1" noChangeArrowheads="1"/>
          </p:cNvSpPr>
          <p:nvPr/>
        </p:nvSpPr>
        <p:spPr bwMode="auto">
          <a:xfrm>
            <a:off x="4230688" y="7651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1950</a:t>
            </a:r>
          </a:p>
        </p:txBody>
      </p:sp>
      <p:sp>
        <p:nvSpPr>
          <p:cNvPr id="15373" name="Text Box 15"/>
          <p:cNvSpPr txBox="1">
            <a:spLocks noChangeAspect="1" noChangeArrowheads="1"/>
          </p:cNvSpPr>
          <p:nvPr/>
        </p:nvSpPr>
        <p:spPr bwMode="auto">
          <a:xfrm>
            <a:off x="4978400" y="765175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2000</a:t>
            </a:r>
          </a:p>
        </p:txBody>
      </p:sp>
      <p:sp>
        <p:nvSpPr>
          <p:cNvPr id="15374" name="Text Box 16"/>
          <p:cNvSpPr txBox="1">
            <a:spLocks noChangeAspect="1" noChangeArrowheads="1"/>
          </p:cNvSpPr>
          <p:nvPr/>
        </p:nvSpPr>
        <p:spPr bwMode="auto">
          <a:xfrm>
            <a:off x="5726113" y="7651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2050</a:t>
            </a:r>
          </a:p>
        </p:txBody>
      </p:sp>
      <p:sp>
        <p:nvSpPr>
          <p:cNvPr id="15375" name="Text Box 17"/>
          <p:cNvSpPr txBox="1">
            <a:spLocks noChangeAspect="1" noChangeArrowheads="1"/>
          </p:cNvSpPr>
          <p:nvPr/>
        </p:nvSpPr>
        <p:spPr bwMode="auto">
          <a:xfrm>
            <a:off x="6475413" y="7651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2100</a:t>
            </a:r>
          </a:p>
        </p:txBody>
      </p:sp>
      <p:sp>
        <p:nvSpPr>
          <p:cNvPr id="15376" name="Line 18"/>
          <p:cNvSpPr>
            <a:spLocks noChangeAspect="1" noChangeShapeType="1"/>
          </p:cNvSpPr>
          <p:nvPr/>
        </p:nvSpPr>
        <p:spPr bwMode="auto">
          <a:xfrm>
            <a:off x="5184775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7" name="Line 19"/>
          <p:cNvSpPr>
            <a:spLocks noChangeAspect="1" noChangeShapeType="1"/>
          </p:cNvSpPr>
          <p:nvPr/>
        </p:nvSpPr>
        <p:spPr bwMode="auto">
          <a:xfrm>
            <a:off x="5934075" y="1257300"/>
            <a:ext cx="0" cy="45148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8" name="Line 20"/>
          <p:cNvSpPr>
            <a:spLocks noChangeAspect="1" noChangeShapeType="1"/>
          </p:cNvSpPr>
          <p:nvPr/>
        </p:nvSpPr>
        <p:spPr bwMode="auto">
          <a:xfrm>
            <a:off x="1431925" y="1270000"/>
            <a:ext cx="0" cy="45132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9" name="Text Box 21"/>
          <p:cNvSpPr txBox="1">
            <a:spLocks noChangeAspect="1" noChangeArrowheads="1"/>
          </p:cNvSpPr>
          <p:nvPr/>
        </p:nvSpPr>
        <p:spPr bwMode="auto">
          <a:xfrm>
            <a:off x="1233488" y="7778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1750</a:t>
            </a:r>
          </a:p>
        </p:txBody>
      </p:sp>
      <p:sp>
        <p:nvSpPr>
          <p:cNvPr id="15380" name="Line 22"/>
          <p:cNvSpPr>
            <a:spLocks noChangeAspect="1" noChangeShapeType="1"/>
          </p:cNvSpPr>
          <p:nvPr/>
        </p:nvSpPr>
        <p:spPr bwMode="auto">
          <a:xfrm>
            <a:off x="8181975" y="1254125"/>
            <a:ext cx="0" cy="45132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1" name="Text Box 23"/>
          <p:cNvSpPr txBox="1">
            <a:spLocks noChangeAspect="1" noChangeArrowheads="1"/>
          </p:cNvSpPr>
          <p:nvPr/>
        </p:nvSpPr>
        <p:spPr bwMode="auto">
          <a:xfrm>
            <a:off x="7223125" y="760413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2150</a:t>
            </a:r>
          </a:p>
        </p:txBody>
      </p:sp>
      <p:sp>
        <p:nvSpPr>
          <p:cNvPr id="15382" name="Text Box 24"/>
          <p:cNvSpPr txBox="1">
            <a:spLocks noChangeAspect="1" noChangeArrowheads="1"/>
          </p:cNvSpPr>
          <p:nvPr/>
        </p:nvSpPr>
        <p:spPr bwMode="auto">
          <a:xfrm>
            <a:off x="7972425" y="760413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2200</a:t>
            </a:r>
          </a:p>
        </p:txBody>
      </p:sp>
      <p:sp>
        <p:nvSpPr>
          <p:cNvPr id="15383" name="Line 25"/>
          <p:cNvSpPr>
            <a:spLocks noChangeAspect="1" noChangeShapeType="1"/>
          </p:cNvSpPr>
          <p:nvPr/>
        </p:nvSpPr>
        <p:spPr bwMode="auto">
          <a:xfrm>
            <a:off x="7431088" y="1254125"/>
            <a:ext cx="0" cy="45132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4" name="Text Box 26"/>
          <p:cNvSpPr txBox="1">
            <a:spLocks noChangeAspect="1" noChangeArrowheads="1"/>
          </p:cNvSpPr>
          <p:nvPr/>
        </p:nvSpPr>
        <p:spPr bwMode="auto">
          <a:xfrm>
            <a:off x="860425" y="5684838"/>
            <a:ext cx="8985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3900</a:t>
            </a:r>
          </a:p>
        </p:txBody>
      </p:sp>
      <p:sp>
        <p:nvSpPr>
          <p:cNvPr id="15385" name="Text Box 6"/>
          <p:cNvSpPr txBox="1">
            <a:spLocks noChangeAspect="1" noChangeArrowheads="1"/>
          </p:cNvSpPr>
          <p:nvPr/>
        </p:nvSpPr>
        <p:spPr bwMode="auto">
          <a:xfrm>
            <a:off x="7435850" y="5708650"/>
            <a:ext cx="8969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3900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02B38D6-7652-4C5C-B4D6-40D0435EFB5F}" type="slidenum">
              <a:rPr lang="en-US">
                <a:cs typeface="Arial" pitchFamily="34" charset="0"/>
              </a:rPr>
              <a:pPr/>
              <a:t>15</a:t>
            </a:fld>
            <a:endParaRPr lang="en-US">
              <a:cs typeface="Arial" pitchFamily="34" charset="0"/>
            </a:endParaRPr>
          </a:p>
        </p:txBody>
      </p:sp>
      <p:pic>
        <p:nvPicPr>
          <p:cNvPr id="16387" name="Picture 5" descr="dhi-x4100"/>
          <p:cNvPicPr>
            <a:picLocks noChangeAspect="1" noChangeArrowheads="1"/>
          </p:cNvPicPr>
          <p:nvPr/>
        </p:nvPicPr>
        <p:blipFill>
          <a:blip r:embed="rId2" cstate="print"/>
          <a:srcRect l="1051" t="2115" r="970" b="751"/>
          <a:stretch>
            <a:fillRect/>
          </a:stretch>
        </p:blipFill>
        <p:spPr bwMode="auto">
          <a:xfrm>
            <a:off x="531813" y="1076325"/>
            <a:ext cx="8080375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Line 6"/>
          <p:cNvSpPr>
            <a:spLocks noChangeAspect="1" noChangeShapeType="1"/>
          </p:cNvSpPr>
          <p:nvPr/>
        </p:nvSpPr>
        <p:spPr bwMode="auto">
          <a:xfrm>
            <a:off x="2176463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9" name="Line 7"/>
          <p:cNvSpPr>
            <a:spLocks noChangeAspect="1" noChangeShapeType="1"/>
          </p:cNvSpPr>
          <p:nvPr/>
        </p:nvSpPr>
        <p:spPr bwMode="auto">
          <a:xfrm>
            <a:off x="2925763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Line 8"/>
          <p:cNvSpPr>
            <a:spLocks noChangeAspect="1" noChangeShapeType="1"/>
          </p:cNvSpPr>
          <p:nvPr/>
        </p:nvSpPr>
        <p:spPr bwMode="auto">
          <a:xfrm>
            <a:off x="36734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1" name="Line 9"/>
          <p:cNvSpPr>
            <a:spLocks noChangeAspect="1" noChangeShapeType="1"/>
          </p:cNvSpPr>
          <p:nvPr/>
        </p:nvSpPr>
        <p:spPr bwMode="auto">
          <a:xfrm>
            <a:off x="66706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Line 10"/>
          <p:cNvSpPr>
            <a:spLocks noChangeAspect="1" noChangeShapeType="1"/>
          </p:cNvSpPr>
          <p:nvPr/>
        </p:nvSpPr>
        <p:spPr bwMode="auto">
          <a:xfrm>
            <a:off x="44227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3" name="Text Box 11"/>
          <p:cNvSpPr txBox="1">
            <a:spLocks noChangeAspect="1" noChangeArrowheads="1"/>
          </p:cNvSpPr>
          <p:nvPr/>
        </p:nvSpPr>
        <p:spPr bwMode="auto">
          <a:xfrm>
            <a:off x="1979613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1800</a:t>
            </a:r>
          </a:p>
        </p:txBody>
      </p:sp>
      <p:sp>
        <p:nvSpPr>
          <p:cNvPr id="16394" name="Text Box 12"/>
          <p:cNvSpPr txBox="1">
            <a:spLocks noChangeAspect="1" noChangeArrowheads="1"/>
          </p:cNvSpPr>
          <p:nvPr/>
        </p:nvSpPr>
        <p:spPr bwMode="auto">
          <a:xfrm>
            <a:off x="2725738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1850</a:t>
            </a:r>
          </a:p>
        </p:txBody>
      </p:sp>
      <p:sp>
        <p:nvSpPr>
          <p:cNvPr id="16395" name="Text Box 13"/>
          <p:cNvSpPr txBox="1">
            <a:spLocks noChangeAspect="1" noChangeArrowheads="1"/>
          </p:cNvSpPr>
          <p:nvPr/>
        </p:nvSpPr>
        <p:spPr bwMode="auto">
          <a:xfrm>
            <a:off x="3473450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1900</a:t>
            </a:r>
          </a:p>
        </p:txBody>
      </p:sp>
      <p:sp>
        <p:nvSpPr>
          <p:cNvPr id="16396" name="Text Box 14"/>
          <p:cNvSpPr txBox="1">
            <a:spLocks noChangeAspect="1" noChangeArrowheads="1"/>
          </p:cNvSpPr>
          <p:nvPr/>
        </p:nvSpPr>
        <p:spPr bwMode="auto">
          <a:xfrm>
            <a:off x="4219575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1950</a:t>
            </a:r>
          </a:p>
        </p:txBody>
      </p:sp>
      <p:sp>
        <p:nvSpPr>
          <p:cNvPr id="16397" name="Text Box 15"/>
          <p:cNvSpPr txBox="1">
            <a:spLocks noChangeAspect="1" noChangeArrowheads="1"/>
          </p:cNvSpPr>
          <p:nvPr/>
        </p:nvSpPr>
        <p:spPr bwMode="auto">
          <a:xfrm>
            <a:off x="4965700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2000</a:t>
            </a:r>
          </a:p>
        </p:txBody>
      </p:sp>
      <p:sp>
        <p:nvSpPr>
          <p:cNvPr id="16398" name="Text Box 16"/>
          <p:cNvSpPr txBox="1">
            <a:spLocks noChangeAspect="1" noChangeArrowheads="1"/>
          </p:cNvSpPr>
          <p:nvPr/>
        </p:nvSpPr>
        <p:spPr bwMode="auto">
          <a:xfrm>
            <a:off x="5713413" y="769938"/>
            <a:ext cx="382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2050</a:t>
            </a:r>
          </a:p>
        </p:txBody>
      </p:sp>
      <p:sp>
        <p:nvSpPr>
          <p:cNvPr id="16399" name="Text Box 17"/>
          <p:cNvSpPr txBox="1">
            <a:spLocks noChangeAspect="1" noChangeArrowheads="1"/>
          </p:cNvSpPr>
          <p:nvPr/>
        </p:nvSpPr>
        <p:spPr bwMode="auto">
          <a:xfrm>
            <a:off x="6461125" y="769938"/>
            <a:ext cx="38258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2100</a:t>
            </a:r>
          </a:p>
        </p:txBody>
      </p:sp>
      <p:sp>
        <p:nvSpPr>
          <p:cNvPr id="16400" name="Line 18"/>
          <p:cNvSpPr>
            <a:spLocks noChangeAspect="1" noChangeShapeType="1"/>
          </p:cNvSpPr>
          <p:nvPr/>
        </p:nvSpPr>
        <p:spPr bwMode="auto">
          <a:xfrm>
            <a:off x="51720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1" name="Line 19"/>
          <p:cNvSpPr>
            <a:spLocks noChangeAspect="1" noChangeShapeType="1"/>
          </p:cNvSpPr>
          <p:nvPr/>
        </p:nvSpPr>
        <p:spPr bwMode="auto">
          <a:xfrm>
            <a:off x="59213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2" name="Line 20"/>
          <p:cNvSpPr>
            <a:spLocks noChangeAspect="1" noChangeShapeType="1"/>
          </p:cNvSpPr>
          <p:nvPr/>
        </p:nvSpPr>
        <p:spPr bwMode="auto">
          <a:xfrm>
            <a:off x="1423988" y="1274763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3" name="Text Box 21"/>
          <p:cNvSpPr txBox="1">
            <a:spLocks noChangeAspect="1" noChangeArrowheads="1"/>
          </p:cNvSpPr>
          <p:nvPr/>
        </p:nvSpPr>
        <p:spPr bwMode="auto">
          <a:xfrm>
            <a:off x="1225550" y="781050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1750</a:t>
            </a:r>
          </a:p>
        </p:txBody>
      </p:sp>
      <p:sp>
        <p:nvSpPr>
          <p:cNvPr id="16404" name="Line 22"/>
          <p:cNvSpPr>
            <a:spLocks noChangeAspect="1" noChangeShapeType="1"/>
          </p:cNvSpPr>
          <p:nvPr/>
        </p:nvSpPr>
        <p:spPr bwMode="auto">
          <a:xfrm>
            <a:off x="8166100" y="125730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5" name="Text Box 23"/>
          <p:cNvSpPr txBox="1">
            <a:spLocks noChangeAspect="1" noChangeArrowheads="1"/>
          </p:cNvSpPr>
          <p:nvPr/>
        </p:nvSpPr>
        <p:spPr bwMode="auto">
          <a:xfrm>
            <a:off x="7208838" y="765175"/>
            <a:ext cx="382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2150</a:t>
            </a:r>
          </a:p>
        </p:txBody>
      </p:sp>
      <p:sp>
        <p:nvSpPr>
          <p:cNvPr id="16406" name="Text Box 24"/>
          <p:cNvSpPr txBox="1">
            <a:spLocks noChangeAspect="1" noChangeArrowheads="1"/>
          </p:cNvSpPr>
          <p:nvPr/>
        </p:nvSpPr>
        <p:spPr bwMode="auto">
          <a:xfrm>
            <a:off x="7956550" y="765175"/>
            <a:ext cx="3825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600" b="1">
                <a:latin typeface="Verdana" pitchFamily="34" charset="0"/>
              </a:rPr>
              <a:t>Inline </a:t>
            </a:r>
            <a:r>
              <a:rPr lang="en-US" sz="700" b="1">
                <a:latin typeface="Verdana" pitchFamily="34" charset="0"/>
              </a:rPr>
              <a:t>2200</a:t>
            </a:r>
          </a:p>
        </p:txBody>
      </p:sp>
      <p:sp>
        <p:nvSpPr>
          <p:cNvPr id="16407" name="Line 25"/>
          <p:cNvSpPr>
            <a:spLocks noChangeAspect="1" noChangeShapeType="1"/>
          </p:cNvSpPr>
          <p:nvPr/>
        </p:nvSpPr>
        <p:spPr bwMode="auto">
          <a:xfrm>
            <a:off x="7416800" y="125730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08" name="Text Box 26"/>
          <p:cNvSpPr txBox="1">
            <a:spLocks noChangeAspect="1" noChangeArrowheads="1"/>
          </p:cNvSpPr>
          <p:nvPr/>
        </p:nvSpPr>
        <p:spPr bwMode="auto">
          <a:xfrm>
            <a:off x="844550" y="5676900"/>
            <a:ext cx="8985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4100</a:t>
            </a:r>
          </a:p>
        </p:txBody>
      </p:sp>
      <p:sp>
        <p:nvSpPr>
          <p:cNvPr id="16409" name="Text Box 6"/>
          <p:cNvSpPr txBox="1">
            <a:spLocks noChangeAspect="1" noChangeArrowheads="1"/>
          </p:cNvSpPr>
          <p:nvPr/>
        </p:nvSpPr>
        <p:spPr bwMode="auto">
          <a:xfrm>
            <a:off x="7435850" y="5699125"/>
            <a:ext cx="8969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Xline 4100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E0543B-6DCA-4F7E-A2B6-32794A722DD7}" type="slidenum">
              <a:rPr lang="en-US">
                <a:cs typeface="Arial" pitchFamily="34" charset="0"/>
              </a:rPr>
              <a:pPr/>
              <a:t>2</a:t>
            </a:fld>
            <a:endParaRPr lang="en-US">
              <a:cs typeface="Arial" pitchFamily="34" charset="0"/>
            </a:endParaRPr>
          </a:p>
        </p:txBody>
      </p:sp>
      <p:pic>
        <p:nvPicPr>
          <p:cNvPr id="3075" name="Picture 24" descr="dhi-in1915"/>
          <p:cNvPicPr>
            <a:picLocks noChangeAspect="1" noChangeArrowheads="1"/>
          </p:cNvPicPr>
          <p:nvPr/>
        </p:nvPicPr>
        <p:blipFill>
          <a:blip r:embed="rId2" cstate="print"/>
          <a:srcRect l="734" t="829" b="1036"/>
          <a:stretch>
            <a:fillRect/>
          </a:stretch>
        </p:blipFill>
        <p:spPr bwMode="auto">
          <a:xfrm>
            <a:off x="60325" y="1081088"/>
            <a:ext cx="9021763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25"/>
          <p:cNvSpPr txBox="1">
            <a:spLocks noChangeAspect="1" noChangeArrowheads="1"/>
          </p:cNvSpPr>
          <p:nvPr/>
        </p:nvSpPr>
        <p:spPr bwMode="auto">
          <a:xfrm>
            <a:off x="373063" y="5695950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1915</a:t>
            </a:r>
          </a:p>
        </p:txBody>
      </p:sp>
      <p:sp>
        <p:nvSpPr>
          <p:cNvPr id="3077" name="Line 26"/>
          <p:cNvSpPr>
            <a:spLocks noChangeAspect="1" noChangeShapeType="1"/>
          </p:cNvSpPr>
          <p:nvPr/>
        </p:nvSpPr>
        <p:spPr bwMode="auto">
          <a:xfrm>
            <a:off x="277018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8" name="Line 27"/>
          <p:cNvSpPr>
            <a:spLocks noChangeAspect="1" noChangeShapeType="1"/>
          </p:cNvSpPr>
          <p:nvPr/>
        </p:nvSpPr>
        <p:spPr bwMode="auto">
          <a:xfrm>
            <a:off x="397192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9" name="Line 28"/>
          <p:cNvSpPr>
            <a:spLocks noChangeAspect="1" noChangeShapeType="1"/>
          </p:cNvSpPr>
          <p:nvPr/>
        </p:nvSpPr>
        <p:spPr bwMode="auto">
          <a:xfrm>
            <a:off x="51720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0" name="Line 29"/>
          <p:cNvSpPr>
            <a:spLocks noChangeAspect="1" noChangeShapeType="1"/>
          </p:cNvSpPr>
          <p:nvPr/>
        </p:nvSpPr>
        <p:spPr bwMode="auto">
          <a:xfrm>
            <a:off x="637222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1" name="Line 30"/>
          <p:cNvSpPr>
            <a:spLocks noChangeAspect="1" noChangeShapeType="1"/>
          </p:cNvSpPr>
          <p:nvPr/>
        </p:nvSpPr>
        <p:spPr bwMode="auto">
          <a:xfrm>
            <a:off x="7573963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2" name="Text Box 31"/>
          <p:cNvSpPr txBox="1">
            <a:spLocks noChangeAspect="1" noChangeArrowheads="1"/>
          </p:cNvSpPr>
          <p:nvPr/>
        </p:nvSpPr>
        <p:spPr bwMode="auto">
          <a:xfrm>
            <a:off x="2589213" y="74612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3083" name="Text Box 32"/>
          <p:cNvSpPr txBox="1">
            <a:spLocks noChangeAspect="1" noChangeArrowheads="1"/>
          </p:cNvSpPr>
          <p:nvPr/>
        </p:nvSpPr>
        <p:spPr bwMode="auto">
          <a:xfrm>
            <a:off x="3787775" y="74612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3084" name="Text Box 33"/>
          <p:cNvSpPr txBox="1">
            <a:spLocks noChangeAspect="1" noChangeArrowheads="1"/>
          </p:cNvSpPr>
          <p:nvPr/>
        </p:nvSpPr>
        <p:spPr bwMode="auto">
          <a:xfrm>
            <a:off x="4986338" y="74612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3085" name="Text Box 34"/>
          <p:cNvSpPr txBox="1">
            <a:spLocks noChangeAspect="1" noChangeArrowheads="1"/>
          </p:cNvSpPr>
          <p:nvPr/>
        </p:nvSpPr>
        <p:spPr bwMode="auto">
          <a:xfrm>
            <a:off x="6184900" y="746125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3086" name="Text Box 35"/>
          <p:cNvSpPr txBox="1">
            <a:spLocks noChangeAspect="1" noChangeArrowheads="1"/>
          </p:cNvSpPr>
          <p:nvPr/>
        </p:nvSpPr>
        <p:spPr bwMode="auto">
          <a:xfrm>
            <a:off x="7385050" y="746125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3087" name="Line 36"/>
          <p:cNvSpPr>
            <a:spLocks noChangeAspect="1" noChangeShapeType="1"/>
          </p:cNvSpPr>
          <p:nvPr/>
        </p:nvSpPr>
        <p:spPr bwMode="auto">
          <a:xfrm>
            <a:off x="376238" y="128905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8" name="Line 37"/>
          <p:cNvSpPr>
            <a:spLocks noChangeAspect="1" noChangeShapeType="1"/>
          </p:cNvSpPr>
          <p:nvPr/>
        </p:nvSpPr>
        <p:spPr bwMode="auto">
          <a:xfrm>
            <a:off x="1577975" y="128905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9" name="Text Box 38"/>
          <p:cNvSpPr txBox="1">
            <a:spLocks noChangeAspect="1" noChangeArrowheads="1"/>
          </p:cNvSpPr>
          <p:nvPr/>
        </p:nvSpPr>
        <p:spPr bwMode="auto">
          <a:xfrm>
            <a:off x="195263" y="7731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3090" name="Text Box 39"/>
          <p:cNvSpPr txBox="1">
            <a:spLocks noChangeAspect="1" noChangeArrowheads="1"/>
          </p:cNvSpPr>
          <p:nvPr/>
        </p:nvSpPr>
        <p:spPr bwMode="auto">
          <a:xfrm>
            <a:off x="1393825" y="7731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3091" name="Line 40"/>
          <p:cNvSpPr>
            <a:spLocks noChangeAspect="1" noChangeShapeType="1"/>
          </p:cNvSpPr>
          <p:nvPr/>
        </p:nvSpPr>
        <p:spPr bwMode="auto">
          <a:xfrm>
            <a:off x="8772525" y="1293813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" name="Text Box 41"/>
          <p:cNvSpPr txBox="1">
            <a:spLocks noChangeAspect="1" noChangeArrowheads="1"/>
          </p:cNvSpPr>
          <p:nvPr/>
        </p:nvSpPr>
        <p:spPr bwMode="auto">
          <a:xfrm>
            <a:off x="8588375" y="77787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4300</a:t>
            </a:r>
          </a:p>
        </p:txBody>
      </p:sp>
      <p:sp>
        <p:nvSpPr>
          <p:cNvPr id="3093" name="Text Box 25"/>
          <p:cNvSpPr txBox="1">
            <a:spLocks noChangeAspect="1" noChangeArrowheads="1"/>
          </p:cNvSpPr>
          <p:nvPr/>
        </p:nvSpPr>
        <p:spPr bwMode="auto">
          <a:xfrm>
            <a:off x="7805738" y="5689600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1915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8B493BA-E2CD-4400-97AC-1F3B34DAF190}" type="slidenum">
              <a:rPr lang="en-US">
                <a:cs typeface="Arial" pitchFamily="34" charset="0"/>
              </a:rPr>
              <a:pPr/>
              <a:t>3</a:t>
            </a:fld>
            <a:endParaRPr lang="en-US">
              <a:cs typeface="Arial" pitchFamily="34" charset="0"/>
            </a:endParaRPr>
          </a:p>
        </p:txBody>
      </p:sp>
      <p:pic>
        <p:nvPicPr>
          <p:cNvPr id="4099" name="Picture 5" descr="dhi-in1801"/>
          <p:cNvPicPr>
            <a:picLocks noChangeAspect="1" noChangeArrowheads="1"/>
          </p:cNvPicPr>
          <p:nvPr/>
        </p:nvPicPr>
        <p:blipFill>
          <a:blip r:embed="rId2" cstate="print"/>
          <a:srcRect t="1714" r="1280"/>
          <a:stretch>
            <a:fillRect/>
          </a:stretch>
        </p:blipFill>
        <p:spPr bwMode="auto">
          <a:xfrm>
            <a:off x="74613" y="1063625"/>
            <a:ext cx="899477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6"/>
          <p:cNvSpPr txBox="1">
            <a:spLocks noChangeAspect="1" noChangeArrowheads="1"/>
          </p:cNvSpPr>
          <p:nvPr/>
        </p:nvSpPr>
        <p:spPr bwMode="auto">
          <a:xfrm>
            <a:off x="393700" y="5670550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1800</a:t>
            </a:r>
          </a:p>
        </p:txBody>
      </p:sp>
      <p:sp>
        <p:nvSpPr>
          <p:cNvPr id="4101" name="Line 7"/>
          <p:cNvSpPr>
            <a:spLocks noChangeAspect="1" noChangeShapeType="1"/>
          </p:cNvSpPr>
          <p:nvPr/>
        </p:nvSpPr>
        <p:spPr bwMode="auto">
          <a:xfrm>
            <a:off x="2789238" y="1243013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2" name="Line 8"/>
          <p:cNvSpPr>
            <a:spLocks noChangeAspect="1" noChangeShapeType="1"/>
          </p:cNvSpPr>
          <p:nvPr/>
        </p:nvSpPr>
        <p:spPr bwMode="auto">
          <a:xfrm>
            <a:off x="3989388" y="1243013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3" name="Line 9"/>
          <p:cNvSpPr>
            <a:spLocks noChangeAspect="1" noChangeShapeType="1"/>
          </p:cNvSpPr>
          <p:nvPr/>
        </p:nvSpPr>
        <p:spPr bwMode="auto">
          <a:xfrm>
            <a:off x="5191125" y="1243013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4" name="Line 10"/>
          <p:cNvSpPr>
            <a:spLocks noChangeAspect="1" noChangeShapeType="1"/>
          </p:cNvSpPr>
          <p:nvPr/>
        </p:nvSpPr>
        <p:spPr bwMode="auto">
          <a:xfrm>
            <a:off x="6391275" y="1243013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5" name="Line 11"/>
          <p:cNvSpPr>
            <a:spLocks noChangeAspect="1" noChangeShapeType="1"/>
          </p:cNvSpPr>
          <p:nvPr/>
        </p:nvSpPr>
        <p:spPr bwMode="auto">
          <a:xfrm>
            <a:off x="7591425" y="1243013"/>
            <a:ext cx="0" cy="45053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6" name="Text Box 12"/>
          <p:cNvSpPr txBox="1">
            <a:spLocks noChangeAspect="1" noChangeArrowheads="1"/>
          </p:cNvSpPr>
          <p:nvPr/>
        </p:nvSpPr>
        <p:spPr bwMode="auto">
          <a:xfrm>
            <a:off x="2608263" y="72707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4107" name="Text Box 13"/>
          <p:cNvSpPr txBox="1">
            <a:spLocks noChangeAspect="1" noChangeArrowheads="1"/>
          </p:cNvSpPr>
          <p:nvPr/>
        </p:nvSpPr>
        <p:spPr bwMode="auto">
          <a:xfrm>
            <a:off x="3805238" y="72707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4108" name="Text Box 14"/>
          <p:cNvSpPr txBox="1">
            <a:spLocks noChangeAspect="1" noChangeArrowheads="1"/>
          </p:cNvSpPr>
          <p:nvPr/>
        </p:nvSpPr>
        <p:spPr bwMode="auto">
          <a:xfrm>
            <a:off x="5005388" y="72707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4109" name="Text Box 15"/>
          <p:cNvSpPr txBox="1">
            <a:spLocks noChangeAspect="1" noChangeArrowheads="1"/>
          </p:cNvSpPr>
          <p:nvPr/>
        </p:nvSpPr>
        <p:spPr bwMode="auto">
          <a:xfrm>
            <a:off x="6203950" y="72707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4110" name="Text Box 16"/>
          <p:cNvSpPr txBox="1">
            <a:spLocks noChangeAspect="1" noChangeArrowheads="1"/>
          </p:cNvSpPr>
          <p:nvPr/>
        </p:nvSpPr>
        <p:spPr bwMode="auto">
          <a:xfrm>
            <a:off x="7402513" y="72707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4111" name="Line 17"/>
          <p:cNvSpPr>
            <a:spLocks noChangeAspect="1" noChangeShapeType="1"/>
          </p:cNvSpPr>
          <p:nvPr/>
        </p:nvSpPr>
        <p:spPr bwMode="auto">
          <a:xfrm>
            <a:off x="396875" y="1270000"/>
            <a:ext cx="0" cy="4505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2" name="Line 18"/>
          <p:cNvSpPr>
            <a:spLocks noChangeAspect="1" noChangeShapeType="1"/>
          </p:cNvSpPr>
          <p:nvPr/>
        </p:nvSpPr>
        <p:spPr bwMode="auto">
          <a:xfrm>
            <a:off x="1597025" y="1270000"/>
            <a:ext cx="0" cy="4505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3" name="Text Box 19"/>
          <p:cNvSpPr txBox="1">
            <a:spLocks noChangeAspect="1" noChangeArrowheads="1"/>
          </p:cNvSpPr>
          <p:nvPr/>
        </p:nvSpPr>
        <p:spPr bwMode="auto">
          <a:xfrm>
            <a:off x="214313" y="75406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4114" name="Text Box 20"/>
          <p:cNvSpPr txBox="1">
            <a:spLocks noChangeAspect="1" noChangeArrowheads="1"/>
          </p:cNvSpPr>
          <p:nvPr/>
        </p:nvSpPr>
        <p:spPr bwMode="auto">
          <a:xfrm>
            <a:off x="1412875" y="754063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4115" name="Line 21"/>
          <p:cNvSpPr>
            <a:spLocks noChangeAspect="1" noChangeShapeType="1"/>
          </p:cNvSpPr>
          <p:nvPr/>
        </p:nvSpPr>
        <p:spPr bwMode="auto">
          <a:xfrm>
            <a:off x="8789988" y="1274763"/>
            <a:ext cx="0" cy="4505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6" name="Text Box 6"/>
          <p:cNvSpPr txBox="1">
            <a:spLocks noChangeAspect="1" noChangeArrowheads="1"/>
          </p:cNvSpPr>
          <p:nvPr/>
        </p:nvSpPr>
        <p:spPr bwMode="auto">
          <a:xfrm>
            <a:off x="7816850" y="5699125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1800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7BFE28-A805-4822-9EB6-5D69C2504410}" type="slidenum">
              <a:rPr lang="en-US">
                <a:cs typeface="Arial" pitchFamily="34" charset="0"/>
              </a:rPr>
              <a:pPr/>
              <a:t>4</a:t>
            </a:fld>
            <a:endParaRPr lang="en-US">
              <a:cs typeface="Arial" pitchFamily="34" charset="0"/>
            </a:endParaRPr>
          </a:p>
        </p:txBody>
      </p:sp>
      <p:pic>
        <p:nvPicPr>
          <p:cNvPr id="5123" name="Picture 5" descr="dhi-in1851"/>
          <p:cNvPicPr>
            <a:picLocks noChangeAspect="1" noChangeArrowheads="1"/>
          </p:cNvPicPr>
          <p:nvPr/>
        </p:nvPicPr>
        <p:blipFill>
          <a:blip r:embed="rId2" cstate="print"/>
          <a:srcRect l="368" t="623" r="368" b="899"/>
          <a:stretch>
            <a:fillRect/>
          </a:stretch>
        </p:blipFill>
        <p:spPr bwMode="auto">
          <a:xfrm>
            <a:off x="74613" y="1068388"/>
            <a:ext cx="899477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6"/>
          <p:cNvSpPr txBox="1">
            <a:spLocks noChangeAspect="1" noChangeArrowheads="1"/>
          </p:cNvSpPr>
          <p:nvPr/>
        </p:nvSpPr>
        <p:spPr bwMode="auto">
          <a:xfrm>
            <a:off x="385763" y="5703888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1850</a:t>
            </a:r>
          </a:p>
        </p:txBody>
      </p:sp>
      <p:sp>
        <p:nvSpPr>
          <p:cNvPr id="5125" name="Line 7"/>
          <p:cNvSpPr>
            <a:spLocks noChangeAspect="1" noChangeShapeType="1"/>
          </p:cNvSpPr>
          <p:nvPr/>
        </p:nvSpPr>
        <p:spPr bwMode="auto">
          <a:xfrm>
            <a:off x="278447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6" name="Line 8"/>
          <p:cNvSpPr>
            <a:spLocks noChangeAspect="1" noChangeShapeType="1"/>
          </p:cNvSpPr>
          <p:nvPr/>
        </p:nvSpPr>
        <p:spPr bwMode="auto">
          <a:xfrm>
            <a:off x="398462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7" name="Line 9"/>
          <p:cNvSpPr>
            <a:spLocks noChangeAspect="1" noChangeShapeType="1"/>
          </p:cNvSpPr>
          <p:nvPr/>
        </p:nvSpPr>
        <p:spPr bwMode="auto">
          <a:xfrm>
            <a:off x="5186363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8" name="Line 10"/>
          <p:cNvSpPr>
            <a:spLocks noChangeAspect="1" noChangeShapeType="1"/>
          </p:cNvSpPr>
          <p:nvPr/>
        </p:nvSpPr>
        <p:spPr bwMode="auto">
          <a:xfrm>
            <a:off x="6388100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9" name="Line 11"/>
          <p:cNvSpPr>
            <a:spLocks noChangeAspect="1" noChangeShapeType="1"/>
          </p:cNvSpPr>
          <p:nvPr/>
        </p:nvSpPr>
        <p:spPr bwMode="auto">
          <a:xfrm>
            <a:off x="7589838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" name="Text Box 12"/>
          <p:cNvSpPr txBox="1">
            <a:spLocks noChangeAspect="1" noChangeArrowheads="1"/>
          </p:cNvSpPr>
          <p:nvPr/>
        </p:nvSpPr>
        <p:spPr bwMode="auto">
          <a:xfrm>
            <a:off x="2601913" y="744538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5131" name="Text Box 13"/>
          <p:cNvSpPr txBox="1">
            <a:spLocks noChangeAspect="1" noChangeArrowheads="1"/>
          </p:cNvSpPr>
          <p:nvPr/>
        </p:nvSpPr>
        <p:spPr bwMode="auto">
          <a:xfrm>
            <a:off x="3800475" y="744538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5132" name="Text Box 14"/>
          <p:cNvSpPr txBox="1">
            <a:spLocks noChangeAspect="1" noChangeArrowheads="1"/>
          </p:cNvSpPr>
          <p:nvPr/>
        </p:nvSpPr>
        <p:spPr bwMode="auto">
          <a:xfrm>
            <a:off x="5000625" y="744538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5133" name="Text Box 15"/>
          <p:cNvSpPr txBox="1">
            <a:spLocks noChangeAspect="1" noChangeArrowheads="1"/>
          </p:cNvSpPr>
          <p:nvPr/>
        </p:nvSpPr>
        <p:spPr bwMode="auto">
          <a:xfrm>
            <a:off x="6200775" y="74453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5134" name="Text Box 16"/>
          <p:cNvSpPr txBox="1">
            <a:spLocks noChangeAspect="1" noChangeArrowheads="1"/>
          </p:cNvSpPr>
          <p:nvPr/>
        </p:nvSpPr>
        <p:spPr bwMode="auto">
          <a:xfrm>
            <a:off x="7400925" y="744538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5135" name="Line 17"/>
          <p:cNvSpPr>
            <a:spLocks noChangeAspect="1" noChangeShapeType="1"/>
          </p:cNvSpPr>
          <p:nvPr/>
        </p:nvSpPr>
        <p:spPr bwMode="auto">
          <a:xfrm>
            <a:off x="388938" y="1287463"/>
            <a:ext cx="0" cy="45100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6" name="Line 18"/>
          <p:cNvSpPr>
            <a:spLocks noChangeAspect="1" noChangeShapeType="1"/>
          </p:cNvSpPr>
          <p:nvPr/>
        </p:nvSpPr>
        <p:spPr bwMode="auto">
          <a:xfrm>
            <a:off x="1590675" y="1287463"/>
            <a:ext cx="0" cy="45100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7" name="Text Box 19"/>
          <p:cNvSpPr txBox="1">
            <a:spLocks noChangeAspect="1" noChangeArrowheads="1"/>
          </p:cNvSpPr>
          <p:nvPr/>
        </p:nvSpPr>
        <p:spPr bwMode="auto">
          <a:xfrm>
            <a:off x="206375" y="771525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5138" name="Text Box 20"/>
          <p:cNvSpPr txBox="1">
            <a:spLocks noChangeAspect="1" noChangeArrowheads="1"/>
          </p:cNvSpPr>
          <p:nvPr/>
        </p:nvSpPr>
        <p:spPr bwMode="auto">
          <a:xfrm>
            <a:off x="1406525" y="771525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5139" name="Line 21"/>
          <p:cNvSpPr>
            <a:spLocks noChangeAspect="1" noChangeShapeType="1"/>
          </p:cNvSpPr>
          <p:nvPr/>
        </p:nvSpPr>
        <p:spPr bwMode="auto">
          <a:xfrm>
            <a:off x="8788400" y="1292225"/>
            <a:ext cx="0" cy="45100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" name="Text Box 6"/>
          <p:cNvSpPr txBox="1">
            <a:spLocks noChangeAspect="1" noChangeArrowheads="1"/>
          </p:cNvSpPr>
          <p:nvPr/>
        </p:nvSpPr>
        <p:spPr bwMode="auto">
          <a:xfrm>
            <a:off x="7826375" y="5716588"/>
            <a:ext cx="960438" cy="2190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1850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70716E-5C1A-4E0C-8D5C-2835655BC9E9}" type="slidenum">
              <a:rPr lang="en-US">
                <a:cs typeface="Arial" pitchFamily="34" charset="0"/>
              </a:rPr>
              <a:pPr/>
              <a:t>5</a:t>
            </a:fld>
            <a:endParaRPr lang="en-US">
              <a:cs typeface="Arial" pitchFamily="34" charset="0"/>
            </a:endParaRPr>
          </a:p>
        </p:txBody>
      </p:sp>
      <p:pic>
        <p:nvPicPr>
          <p:cNvPr id="6147" name="Picture 5" descr="dhi-in1901"/>
          <p:cNvPicPr>
            <a:picLocks noChangeAspect="1" noChangeArrowheads="1"/>
          </p:cNvPicPr>
          <p:nvPr/>
        </p:nvPicPr>
        <p:blipFill>
          <a:blip r:embed="rId2" cstate="print"/>
          <a:srcRect l="514" r="368" b="1112"/>
          <a:stretch>
            <a:fillRect/>
          </a:stretch>
        </p:blipFill>
        <p:spPr bwMode="auto">
          <a:xfrm>
            <a:off x="74613" y="1068388"/>
            <a:ext cx="8994775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6"/>
          <p:cNvSpPr txBox="1">
            <a:spLocks noChangeAspect="1" noChangeArrowheads="1"/>
          </p:cNvSpPr>
          <p:nvPr/>
        </p:nvSpPr>
        <p:spPr bwMode="auto">
          <a:xfrm>
            <a:off x="387350" y="5686425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1900</a:t>
            </a:r>
          </a:p>
        </p:txBody>
      </p:sp>
      <p:sp>
        <p:nvSpPr>
          <p:cNvPr id="6149" name="Line 7"/>
          <p:cNvSpPr>
            <a:spLocks noChangeAspect="1" noChangeShapeType="1"/>
          </p:cNvSpPr>
          <p:nvPr/>
        </p:nvSpPr>
        <p:spPr bwMode="auto">
          <a:xfrm>
            <a:off x="2786063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0" name="Line 8"/>
          <p:cNvSpPr>
            <a:spLocks noChangeAspect="1" noChangeShapeType="1"/>
          </p:cNvSpPr>
          <p:nvPr/>
        </p:nvSpPr>
        <p:spPr bwMode="auto">
          <a:xfrm>
            <a:off x="3986213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1" name="Line 9"/>
          <p:cNvSpPr>
            <a:spLocks noChangeAspect="1" noChangeShapeType="1"/>
          </p:cNvSpPr>
          <p:nvPr/>
        </p:nvSpPr>
        <p:spPr bwMode="auto">
          <a:xfrm>
            <a:off x="5187950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2" name="Line 10"/>
          <p:cNvSpPr>
            <a:spLocks noChangeAspect="1" noChangeShapeType="1"/>
          </p:cNvSpPr>
          <p:nvPr/>
        </p:nvSpPr>
        <p:spPr bwMode="auto">
          <a:xfrm>
            <a:off x="6389688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3" name="Line 11"/>
          <p:cNvSpPr>
            <a:spLocks noChangeAspect="1" noChangeShapeType="1"/>
          </p:cNvSpPr>
          <p:nvPr/>
        </p:nvSpPr>
        <p:spPr bwMode="auto">
          <a:xfrm>
            <a:off x="7591425" y="1260475"/>
            <a:ext cx="0" cy="451008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54" name="Text Box 12"/>
          <p:cNvSpPr txBox="1">
            <a:spLocks noChangeAspect="1" noChangeArrowheads="1"/>
          </p:cNvSpPr>
          <p:nvPr/>
        </p:nvSpPr>
        <p:spPr bwMode="auto">
          <a:xfrm>
            <a:off x="2603500" y="744538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6155" name="Text Box 13"/>
          <p:cNvSpPr txBox="1">
            <a:spLocks noChangeAspect="1" noChangeArrowheads="1"/>
          </p:cNvSpPr>
          <p:nvPr/>
        </p:nvSpPr>
        <p:spPr bwMode="auto">
          <a:xfrm>
            <a:off x="3802063" y="744538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6156" name="Text Box 14"/>
          <p:cNvSpPr txBox="1">
            <a:spLocks noChangeAspect="1" noChangeArrowheads="1"/>
          </p:cNvSpPr>
          <p:nvPr/>
        </p:nvSpPr>
        <p:spPr bwMode="auto">
          <a:xfrm>
            <a:off x="5002213" y="744538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6157" name="Text Box 15"/>
          <p:cNvSpPr txBox="1">
            <a:spLocks noChangeAspect="1" noChangeArrowheads="1"/>
          </p:cNvSpPr>
          <p:nvPr/>
        </p:nvSpPr>
        <p:spPr bwMode="auto">
          <a:xfrm>
            <a:off x="6202363" y="744538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6158" name="Text Box 16"/>
          <p:cNvSpPr txBox="1">
            <a:spLocks noChangeAspect="1" noChangeArrowheads="1"/>
          </p:cNvSpPr>
          <p:nvPr/>
        </p:nvSpPr>
        <p:spPr bwMode="auto">
          <a:xfrm>
            <a:off x="7402513" y="744538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6159" name="Line 17"/>
          <p:cNvSpPr>
            <a:spLocks noChangeAspect="1" noChangeShapeType="1"/>
          </p:cNvSpPr>
          <p:nvPr/>
        </p:nvSpPr>
        <p:spPr bwMode="auto">
          <a:xfrm>
            <a:off x="390525" y="1287463"/>
            <a:ext cx="0" cy="45100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0" name="Line 18"/>
          <p:cNvSpPr>
            <a:spLocks noChangeAspect="1" noChangeShapeType="1"/>
          </p:cNvSpPr>
          <p:nvPr/>
        </p:nvSpPr>
        <p:spPr bwMode="auto">
          <a:xfrm>
            <a:off x="1592263" y="1287463"/>
            <a:ext cx="0" cy="4510087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1" name="Text Box 19"/>
          <p:cNvSpPr txBox="1">
            <a:spLocks noChangeAspect="1" noChangeArrowheads="1"/>
          </p:cNvSpPr>
          <p:nvPr/>
        </p:nvSpPr>
        <p:spPr bwMode="auto">
          <a:xfrm>
            <a:off x="207963" y="77152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6162" name="Text Box 20"/>
          <p:cNvSpPr txBox="1">
            <a:spLocks noChangeAspect="1" noChangeArrowheads="1"/>
          </p:cNvSpPr>
          <p:nvPr/>
        </p:nvSpPr>
        <p:spPr bwMode="auto">
          <a:xfrm>
            <a:off x="1406525" y="771525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6163" name="Line 21"/>
          <p:cNvSpPr>
            <a:spLocks noChangeAspect="1" noChangeShapeType="1"/>
          </p:cNvSpPr>
          <p:nvPr/>
        </p:nvSpPr>
        <p:spPr bwMode="auto">
          <a:xfrm>
            <a:off x="8789988" y="1292225"/>
            <a:ext cx="0" cy="451008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4" name="Text Box 6"/>
          <p:cNvSpPr txBox="1">
            <a:spLocks noChangeAspect="1" noChangeArrowheads="1"/>
          </p:cNvSpPr>
          <p:nvPr/>
        </p:nvSpPr>
        <p:spPr bwMode="auto">
          <a:xfrm>
            <a:off x="7826375" y="5708650"/>
            <a:ext cx="9604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1900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6B1728-F585-4EAC-9759-2F60F566AC81}" type="slidenum">
              <a:rPr lang="en-US">
                <a:cs typeface="Arial" pitchFamily="34" charset="0"/>
              </a:rPr>
              <a:pPr/>
              <a:t>6</a:t>
            </a:fld>
            <a:endParaRPr lang="en-US">
              <a:cs typeface="Arial" pitchFamily="34" charset="0"/>
            </a:endParaRPr>
          </a:p>
        </p:txBody>
      </p:sp>
      <p:pic>
        <p:nvPicPr>
          <p:cNvPr id="7171" name="Picture 5" descr="dhi-in1951"/>
          <p:cNvPicPr>
            <a:picLocks noChangeAspect="1" noChangeArrowheads="1"/>
          </p:cNvPicPr>
          <p:nvPr/>
        </p:nvPicPr>
        <p:blipFill>
          <a:blip r:embed="rId2" cstate="print"/>
          <a:srcRect l="1053" t="2365" r="1125" b="1352"/>
          <a:stretch>
            <a:fillRect/>
          </a:stretch>
        </p:blipFill>
        <p:spPr bwMode="auto">
          <a:xfrm>
            <a:off x="74613" y="1066800"/>
            <a:ext cx="89947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6"/>
          <p:cNvSpPr txBox="1">
            <a:spLocks noChangeAspect="1" noChangeArrowheads="1"/>
          </p:cNvSpPr>
          <p:nvPr/>
        </p:nvSpPr>
        <p:spPr bwMode="auto">
          <a:xfrm>
            <a:off x="384175" y="5686425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1950</a:t>
            </a:r>
          </a:p>
        </p:txBody>
      </p:sp>
      <p:sp>
        <p:nvSpPr>
          <p:cNvPr id="7173" name="Line 7"/>
          <p:cNvSpPr>
            <a:spLocks noChangeAspect="1" noChangeShapeType="1"/>
          </p:cNvSpPr>
          <p:nvPr/>
        </p:nvSpPr>
        <p:spPr bwMode="auto">
          <a:xfrm>
            <a:off x="2784475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4" name="Line 8"/>
          <p:cNvSpPr>
            <a:spLocks noChangeAspect="1" noChangeShapeType="1"/>
          </p:cNvSpPr>
          <p:nvPr/>
        </p:nvSpPr>
        <p:spPr bwMode="auto">
          <a:xfrm>
            <a:off x="3986213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5" name="Line 9"/>
          <p:cNvSpPr>
            <a:spLocks noChangeAspect="1" noChangeShapeType="1"/>
          </p:cNvSpPr>
          <p:nvPr/>
        </p:nvSpPr>
        <p:spPr bwMode="auto">
          <a:xfrm>
            <a:off x="5187950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6" name="Line 10"/>
          <p:cNvSpPr>
            <a:spLocks noChangeAspect="1" noChangeShapeType="1"/>
          </p:cNvSpPr>
          <p:nvPr/>
        </p:nvSpPr>
        <p:spPr bwMode="auto">
          <a:xfrm>
            <a:off x="6391275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7" name="Line 11"/>
          <p:cNvSpPr>
            <a:spLocks noChangeAspect="1" noChangeShapeType="1"/>
          </p:cNvSpPr>
          <p:nvPr/>
        </p:nvSpPr>
        <p:spPr bwMode="auto">
          <a:xfrm>
            <a:off x="7593013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8" name="Text Box 12"/>
          <p:cNvSpPr txBox="1">
            <a:spLocks noChangeAspect="1" noChangeArrowheads="1"/>
          </p:cNvSpPr>
          <p:nvPr/>
        </p:nvSpPr>
        <p:spPr bwMode="auto">
          <a:xfrm>
            <a:off x="2601913" y="74136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7179" name="Text Box 13"/>
          <p:cNvSpPr txBox="1">
            <a:spLocks noChangeAspect="1" noChangeArrowheads="1"/>
          </p:cNvSpPr>
          <p:nvPr/>
        </p:nvSpPr>
        <p:spPr bwMode="auto">
          <a:xfrm>
            <a:off x="3802063" y="74136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7180" name="Text Box 14"/>
          <p:cNvSpPr txBox="1">
            <a:spLocks noChangeAspect="1" noChangeArrowheads="1"/>
          </p:cNvSpPr>
          <p:nvPr/>
        </p:nvSpPr>
        <p:spPr bwMode="auto">
          <a:xfrm>
            <a:off x="5002213" y="74136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7181" name="Text Box 15"/>
          <p:cNvSpPr txBox="1">
            <a:spLocks noChangeAspect="1" noChangeArrowheads="1"/>
          </p:cNvSpPr>
          <p:nvPr/>
        </p:nvSpPr>
        <p:spPr bwMode="auto">
          <a:xfrm>
            <a:off x="6202363" y="74136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7182" name="Text Box 16"/>
          <p:cNvSpPr txBox="1">
            <a:spLocks noChangeAspect="1" noChangeArrowheads="1"/>
          </p:cNvSpPr>
          <p:nvPr/>
        </p:nvSpPr>
        <p:spPr bwMode="auto">
          <a:xfrm>
            <a:off x="7404100" y="741363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7183" name="Line 17"/>
          <p:cNvSpPr>
            <a:spLocks noChangeAspect="1" noChangeShapeType="1"/>
          </p:cNvSpPr>
          <p:nvPr/>
        </p:nvSpPr>
        <p:spPr bwMode="auto">
          <a:xfrm>
            <a:off x="388938" y="1284288"/>
            <a:ext cx="0" cy="45132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4" name="Line 18"/>
          <p:cNvSpPr>
            <a:spLocks noChangeAspect="1" noChangeShapeType="1"/>
          </p:cNvSpPr>
          <p:nvPr/>
        </p:nvSpPr>
        <p:spPr bwMode="auto">
          <a:xfrm>
            <a:off x="1590675" y="1284288"/>
            <a:ext cx="0" cy="45132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5" name="Text Box 19"/>
          <p:cNvSpPr txBox="1">
            <a:spLocks noChangeAspect="1" noChangeArrowheads="1"/>
          </p:cNvSpPr>
          <p:nvPr/>
        </p:nvSpPr>
        <p:spPr bwMode="auto">
          <a:xfrm>
            <a:off x="206375" y="768350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7186" name="Text Box 20"/>
          <p:cNvSpPr txBox="1">
            <a:spLocks noChangeAspect="1" noChangeArrowheads="1"/>
          </p:cNvSpPr>
          <p:nvPr/>
        </p:nvSpPr>
        <p:spPr bwMode="auto">
          <a:xfrm>
            <a:off x="1404938" y="768350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7187" name="Line 21"/>
          <p:cNvSpPr>
            <a:spLocks noChangeAspect="1" noChangeShapeType="1"/>
          </p:cNvSpPr>
          <p:nvPr/>
        </p:nvSpPr>
        <p:spPr bwMode="auto">
          <a:xfrm>
            <a:off x="8793163" y="1289050"/>
            <a:ext cx="0" cy="45132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88" name="Text Box 6"/>
          <p:cNvSpPr txBox="1">
            <a:spLocks noChangeAspect="1" noChangeArrowheads="1"/>
          </p:cNvSpPr>
          <p:nvPr/>
        </p:nvSpPr>
        <p:spPr bwMode="auto">
          <a:xfrm>
            <a:off x="7826375" y="5699125"/>
            <a:ext cx="960438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1950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88AC884-E7CB-4A0A-A141-9648ACDA4870}" type="slidenum">
              <a:rPr lang="en-US">
                <a:cs typeface="Arial" pitchFamily="34" charset="0"/>
              </a:rPr>
              <a:pPr/>
              <a:t>7</a:t>
            </a:fld>
            <a:endParaRPr lang="en-US">
              <a:cs typeface="Arial" pitchFamily="34" charset="0"/>
            </a:endParaRPr>
          </a:p>
        </p:txBody>
      </p:sp>
      <p:pic>
        <p:nvPicPr>
          <p:cNvPr id="8195" name="Picture 5" descr="dhi-in2001"/>
          <p:cNvPicPr>
            <a:picLocks noChangeAspect="1" noChangeArrowheads="1"/>
          </p:cNvPicPr>
          <p:nvPr/>
        </p:nvPicPr>
        <p:blipFill>
          <a:blip r:embed="rId2" cstate="print"/>
          <a:srcRect l="330" t="1038" r="734"/>
          <a:stretch>
            <a:fillRect/>
          </a:stretch>
        </p:blipFill>
        <p:spPr bwMode="auto">
          <a:xfrm>
            <a:off x="74613" y="1069975"/>
            <a:ext cx="8994775" cy="476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6"/>
          <p:cNvSpPr txBox="1">
            <a:spLocks noChangeAspect="1" noChangeArrowheads="1"/>
          </p:cNvSpPr>
          <p:nvPr/>
        </p:nvSpPr>
        <p:spPr bwMode="auto">
          <a:xfrm>
            <a:off x="387350" y="5691188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2000</a:t>
            </a:r>
          </a:p>
        </p:txBody>
      </p:sp>
      <p:sp>
        <p:nvSpPr>
          <p:cNvPr id="8197" name="Line 7"/>
          <p:cNvSpPr>
            <a:spLocks noChangeAspect="1" noChangeShapeType="1"/>
          </p:cNvSpPr>
          <p:nvPr/>
        </p:nvSpPr>
        <p:spPr bwMode="auto">
          <a:xfrm>
            <a:off x="2784475" y="1258888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8" name="Line 8"/>
          <p:cNvSpPr>
            <a:spLocks noChangeAspect="1" noChangeShapeType="1"/>
          </p:cNvSpPr>
          <p:nvPr/>
        </p:nvSpPr>
        <p:spPr bwMode="auto">
          <a:xfrm>
            <a:off x="3986213" y="1258888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9" name="Line 9"/>
          <p:cNvSpPr>
            <a:spLocks noChangeAspect="1" noChangeShapeType="1"/>
          </p:cNvSpPr>
          <p:nvPr/>
        </p:nvSpPr>
        <p:spPr bwMode="auto">
          <a:xfrm>
            <a:off x="5186363" y="1258888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0" name="Line 10"/>
          <p:cNvSpPr>
            <a:spLocks noChangeAspect="1" noChangeShapeType="1"/>
          </p:cNvSpPr>
          <p:nvPr/>
        </p:nvSpPr>
        <p:spPr bwMode="auto">
          <a:xfrm>
            <a:off x="6388100" y="1258888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1" name="Line 11"/>
          <p:cNvSpPr>
            <a:spLocks noChangeAspect="1" noChangeShapeType="1"/>
          </p:cNvSpPr>
          <p:nvPr/>
        </p:nvSpPr>
        <p:spPr bwMode="auto">
          <a:xfrm>
            <a:off x="7589838" y="1258888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2" name="Text Box 12"/>
          <p:cNvSpPr txBox="1">
            <a:spLocks noChangeAspect="1" noChangeArrowheads="1"/>
          </p:cNvSpPr>
          <p:nvPr/>
        </p:nvSpPr>
        <p:spPr bwMode="auto">
          <a:xfrm>
            <a:off x="2601913" y="742950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8203" name="Text Box 13"/>
          <p:cNvSpPr txBox="1">
            <a:spLocks noChangeAspect="1" noChangeArrowheads="1"/>
          </p:cNvSpPr>
          <p:nvPr/>
        </p:nvSpPr>
        <p:spPr bwMode="auto">
          <a:xfrm>
            <a:off x="3802063" y="742950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8204" name="Text Box 14"/>
          <p:cNvSpPr txBox="1">
            <a:spLocks noChangeAspect="1" noChangeArrowheads="1"/>
          </p:cNvSpPr>
          <p:nvPr/>
        </p:nvSpPr>
        <p:spPr bwMode="auto">
          <a:xfrm>
            <a:off x="5002213" y="742950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8205" name="Text Box 15"/>
          <p:cNvSpPr txBox="1">
            <a:spLocks noChangeAspect="1" noChangeArrowheads="1"/>
          </p:cNvSpPr>
          <p:nvPr/>
        </p:nvSpPr>
        <p:spPr bwMode="auto">
          <a:xfrm>
            <a:off x="6200775" y="742950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8206" name="Text Box 16"/>
          <p:cNvSpPr txBox="1">
            <a:spLocks noChangeAspect="1" noChangeArrowheads="1"/>
          </p:cNvSpPr>
          <p:nvPr/>
        </p:nvSpPr>
        <p:spPr bwMode="auto">
          <a:xfrm>
            <a:off x="7400925" y="742950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8207" name="Line 17"/>
          <p:cNvSpPr>
            <a:spLocks noChangeAspect="1" noChangeShapeType="1"/>
          </p:cNvSpPr>
          <p:nvPr/>
        </p:nvSpPr>
        <p:spPr bwMode="auto">
          <a:xfrm>
            <a:off x="390525" y="1285875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8" name="Line 18"/>
          <p:cNvSpPr>
            <a:spLocks noChangeAspect="1" noChangeShapeType="1"/>
          </p:cNvSpPr>
          <p:nvPr/>
        </p:nvSpPr>
        <p:spPr bwMode="auto">
          <a:xfrm>
            <a:off x="1590675" y="1285875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9" name="Text Box 19"/>
          <p:cNvSpPr txBox="1">
            <a:spLocks noChangeAspect="1" noChangeArrowheads="1"/>
          </p:cNvSpPr>
          <p:nvPr/>
        </p:nvSpPr>
        <p:spPr bwMode="auto">
          <a:xfrm>
            <a:off x="207963" y="769938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8210" name="Text Box 20"/>
          <p:cNvSpPr txBox="1">
            <a:spLocks noChangeAspect="1" noChangeArrowheads="1"/>
          </p:cNvSpPr>
          <p:nvPr/>
        </p:nvSpPr>
        <p:spPr bwMode="auto">
          <a:xfrm>
            <a:off x="1406525" y="769938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8211" name="Line 21"/>
          <p:cNvSpPr>
            <a:spLocks noChangeAspect="1" noChangeShapeType="1"/>
          </p:cNvSpPr>
          <p:nvPr/>
        </p:nvSpPr>
        <p:spPr bwMode="auto">
          <a:xfrm>
            <a:off x="8788400" y="1290638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12" name="Text Box 6"/>
          <p:cNvSpPr txBox="1">
            <a:spLocks noChangeAspect="1" noChangeArrowheads="1"/>
          </p:cNvSpPr>
          <p:nvPr/>
        </p:nvSpPr>
        <p:spPr bwMode="auto">
          <a:xfrm>
            <a:off x="7834313" y="5708650"/>
            <a:ext cx="962025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2000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80676A-AA04-427C-B413-5B0EE0B041B7}" type="slidenum">
              <a:rPr lang="en-US">
                <a:cs typeface="Arial" pitchFamily="34" charset="0"/>
              </a:rPr>
              <a:pPr/>
              <a:t>8</a:t>
            </a:fld>
            <a:endParaRPr lang="en-US">
              <a:cs typeface="Arial" pitchFamily="34" charset="0"/>
            </a:endParaRPr>
          </a:p>
        </p:txBody>
      </p:sp>
      <p:pic>
        <p:nvPicPr>
          <p:cNvPr id="9219" name="Picture 5" descr="dhi-in2051"/>
          <p:cNvPicPr>
            <a:picLocks noChangeAspect="1" noChangeArrowheads="1"/>
          </p:cNvPicPr>
          <p:nvPr/>
        </p:nvPicPr>
        <p:blipFill>
          <a:blip r:embed="rId2" cstate="print"/>
          <a:srcRect t="1709" r="516" b="957"/>
          <a:stretch>
            <a:fillRect/>
          </a:stretch>
        </p:blipFill>
        <p:spPr bwMode="auto">
          <a:xfrm>
            <a:off x="65088" y="1071563"/>
            <a:ext cx="9013825" cy="474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6"/>
          <p:cNvSpPr txBox="1">
            <a:spLocks noChangeAspect="1" noChangeArrowheads="1"/>
          </p:cNvSpPr>
          <p:nvPr/>
        </p:nvSpPr>
        <p:spPr bwMode="auto">
          <a:xfrm>
            <a:off x="393700" y="5686425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2050</a:t>
            </a:r>
          </a:p>
        </p:txBody>
      </p:sp>
      <p:sp>
        <p:nvSpPr>
          <p:cNvPr id="9221" name="Text Box 7"/>
          <p:cNvSpPr txBox="1">
            <a:spLocks noChangeAspect="1" noChangeArrowheads="1"/>
          </p:cNvSpPr>
          <p:nvPr/>
        </p:nvSpPr>
        <p:spPr bwMode="auto">
          <a:xfrm>
            <a:off x="7413625" y="760413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4101</a:t>
            </a:r>
          </a:p>
        </p:txBody>
      </p:sp>
      <p:sp>
        <p:nvSpPr>
          <p:cNvPr id="9222" name="Line 8"/>
          <p:cNvSpPr>
            <a:spLocks noChangeAspect="1" noChangeShapeType="1"/>
          </p:cNvSpPr>
          <p:nvPr/>
        </p:nvSpPr>
        <p:spPr bwMode="auto">
          <a:xfrm>
            <a:off x="2794000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3" name="Line 9"/>
          <p:cNvSpPr>
            <a:spLocks noChangeAspect="1" noChangeShapeType="1"/>
          </p:cNvSpPr>
          <p:nvPr/>
        </p:nvSpPr>
        <p:spPr bwMode="auto">
          <a:xfrm>
            <a:off x="3995738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4" name="Line 10"/>
          <p:cNvSpPr>
            <a:spLocks noChangeAspect="1" noChangeShapeType="1"/>
          </p:cNvSpPr>
          <p:nvPr/>
        </p:nvSpPr>
        <p:spPr bwMode="auto">
          <a:xfrm>
            <a:off x="5197475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5" name="Line 11"/>
          <p:cNvSpPr>
            <a:spLocks noChangeAspect="1" noChangeShapeType="1"/>
          </p:cNvSpPr>
          <p:nvPr/>
        </p:nvSpPr>
        <p:spPr bwMode="auto">
          <a:xfrm>
            <a:off x="6400800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6" name="Line 12"/>
          <p:cNvSpPr>
            <a:spLocks noChangeAspect="1" noChangeShapeType="1"/>
          </p:cNvSpPr>
          <p:nvPr/>
        </p:nvSpPr>
        <p:spPr bwMode="auto">
          <a:xfrm>
            <a:off x="7602538" y="1257300"/>
            <a:ext cx="0" cy="4513263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7" name="Text Box 13"/>
          <p:cNvSpPr txBox="1">
            <a:spLocks noChangeAspect="1" noChangeArrowheads="1"/>
          </p:cNvSpPr>
          <p:nvPr/>
        </p:nvSpPr>
        <p:spPr bwMode="auto">
          <a:xfrm>
            <a:off x="2611438" y="76041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9228" name="Text Box 14"/>
          <p:cNvSpPr txBox="1">
            <a:spLocks noChangeAspect="1" noChangeArrowheads="1"/>
          </p:cNvSpPr>
          <p:nvPr/>
        </p:nvSpPr>
        <p:spPr bwMode="auto">
          <a:xfrm>
            <a:off x="3811588" y="76041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9229" name="Text Box 15"/>
          <p:cNvSpPr txBox="1">
            <a:spLocks noChangeAspect="1" noChangeArrowheads="1"/>
          </p:cNvSpPr>
          <p:nvPr/>
        </p:nvSpPr>
        <p:spPr bwMode="auto">
          <a:xfrm>
            <a:off x="5011738" y="76041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9230" name="Text Box 16"/>
          <p:cNvSpPr txBox="1">
            <a:spLocks noChangeAspect="1" noChangeArrowheads="1"/>
          </p:cNvSpPr>
          <p:nvPr/>
        </p:nvSpPr>
        <p:spPr bwMode="auto">
          <a:xfrm>
            <a:off x="6211888" y="76041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9231" name="Text Box 17"/>
          <p:cNvSpPr txBox="1">
            <a:spLocks noChangeAspect="1" noChangeArrowheads="1"/>
          </p:cNvSpPr>
          <p:nvPr/>
        </p:nvSpPr>
        <p:spPr bwMode="auto">
          <a:xfrm>
            <a:off x="7413625" y="760413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9232" name="Line 18"/>
          <p:cNvSpPr>
            <a:spLocks noChangeAspect="1" noChangeShapeType="1"/>
          </p:cNvSpPr>
          <p:nvPr/>
        </p:nvSpPr>
        <p:spPr bwMode="auto">
          <a:xfrm>
            <a:off x="396875" y="1284288"/>
            <a:ext cx="0" cy="45132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3" name="Line 19"/>
          <p:cNvSpPr>
            <a:spLocks noChangeAspect="1" noChangeShapeType="1"/>
          </p:cNvSpPr>
          <p:nvPr/>
        </p:nvSpPr>
        <p:spPr bwMode="auto">
          <a:xfrm>
            <a:off x="1600200" y="1284288"/>
            <a:ext cx="0" cy="45132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4" name="Text Box 20"/>
          <p:cNvSpPr txBox="1">
            <a:spLocks noChangeAspect="1" noChangeArrowheads="1"/>
          </p:cNvSpPr>
          <p:nvPr/>
        </p:nvSpPr>
        <p:spPr bwMode="auto">
          <a:xfrm>
            <a:off x="215900" y="787400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9235" name="Text Box 21"/>
          <p:cNvSpPr txBox="1">
            <a:spLocks noChangeAspect="1" noChangeArrowheads="1"/>
          </p:cNvSpPr>
          <p:nvPr/>
        </p:nvSpPr>
        <p:spPr bwMode="auto">
          <a:xfrm>
            <a:off x="1414463" y="787400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9236" name="Line 22"/>
          <p:cNvSpPr>
            <a:spLocks noChangeAspect="1" noChangeShapeType="1"/>
          </p:cNvSpPr>
          <p:nvPr/>
        </p:nvSpPr>
        <p:spPr bwMode="auto">
          <a:xfrm>
            <a:off x="8802688" y="1289050"/>
            <a:ext cx="0" cy="451326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37" name="Text Box 6"/>
          <p:cNvSpPr txBox="1">
            <a:spLocks noChangeAspect="1" noChangeArrowheads="1"/>
          </p:cNvSpPr>
          <p:nvPr/>
        </p:nvSpPr>
        <p:spPr bwMode="auto">
          <a:xfrm>
            <a:off x="7834313" y="5699125"/>
            <a:ext cx="962025" cy="217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2050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2EF47C4-2C4B-4B6A-B60A-70DF92ECFFFA}" type="slidenum">
              <a:rPr lang="en-US">
                <a:cs typeface="Arial" pitchFamily="34" charset="0"/>
              </a:rPr>
              <a:pPr/>
              <a:t>9</a:t>
            </a:fld>
            <a:endParaRPr lang="en-US">
              <a:cs typeface="Arial" pitchFamily="34" charset="0"/>
            </a:endParaRPr>
          </a:p>
        </p:txBody>
      </p:sp>
      <p:pic>
        <p:nvPicPr>
          <p:cNvPr id="10243" name="Picture 5" descr="dhi-in2101"/>
          <p:cNvPicPr>
            <a:picLocks noChangeAspect="1" noChangeArrowheads="1"/>
          </p:cNvPicPr>
          <p:nvPr/>
        </p:nvPicPr>
        <p:blipFill>
          <a:blip r:embed="rId2" cstate="print"/>
          <a:srcRect l="1094" t="1163" r="475" b="1367"/>
          <a:stretch>
            <a:fillRect/>
          </a:stretch>
        </p:blipFill>
        <p:spPr bwMode="auto">
          <a:xfrm>
            <a:off x="74613" y="1069975"/>
            <a:ext cx="899477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6"/>
          <p:cNvSpPr txBox="1">
            <a:spLocks noChangeAspect="1" noChangeArrowheads="1"/>
          </p:cNvSpPr>
          <p:nvPr/>
        </p:nvSpPr>
        <p:spPr bwMode="auto">
          <a:xfrm>
            <a:off x="371475" y="5676900"/>
            <a:ext cx="962025" cy="225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2100</a:t>
            </a:r>
          </a:p>
        </p:txBody>
      </p:sp>
      <p:sp>
        <p:nvSpPr>
          <p:cNvPr id="10245" name="Line 7"/>
          <p:cNvSpPr>
            <a:spLocks noChangeAspect="1" noChangeShapeType="1"/>
          </p:cNvSpPr>
          <p:nvPr/>
        </p:nvSpPr>
        <p:spPr bwMode="auto">
          <a:xfrm>
            <a:off x="2779713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6" name="Line 8"/>
          <p:cNvSpPr>
            <a:spLocks noChangeAspect="1" noChangeShapeType="1"/>
          </p:cNvSpPr>
          <p:nvPr/>
        </p:nvSpPr>
        <p:spPr bwMode="auto">
          <a:xfrm>
            <a:off x="3981450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Line 9"/>
          <p:cNvSpPr>
            <a:spLocks noChangeAspect="1" noChangeShapeType="1"/>
          </p:cNvSpPr>
          <p:nvPr/>
        </p:nvSpPr>
        <p:spPr bwMode="auto">
          <a:xfrm>
            <a:off x="5181600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Line 10"/>
          <p:cNvSpPr>
            <a:spLocks noChangeAspect="1" noChangeShapeType="1"/>
          </p:cNvSpPr>
          <p:nvPr/>
        </p:nvSpPr>
        <p:spPr bwMode="auto">
          <a:xfrm>
            <a:off x="6383338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9" name="Line 11"/>
          <p:cNvSpPr>
            <a:spLocks noChangeAspect="1" noChangeShapeType="1"/>
          </p:cNvSpPr>
          <p:nvPr/>
        </p:nvSpPr>
        <p:spPr bwMode="auto">
          <a:xfrm>
            <a:off x="7585075" y="1262063"/>
            <a:ext cx="0" cy="45085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Text Box 12"/>
          <p:cNvSpPr txBox="1">
            <a:spLocks noChangeAspect="1" noChangeArrowheads="1"/>
          </p:cNvSpPr>
          <p:nvPr/>
        </p:nvSpPr>
        <p:spPr bwMode="auto">
          <a:xfrm>
            <a:off x="2597150" y="765175"/>
            <a:ext cx="382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3300</a:t>
            </a:r>
          </a:p>
        </p:txBody>
      </p:sp>
      <p:sp>
        <p:nvSpPr>
          <p:cNvPr id="10251" name="Text Box 13"/>
          <p:cNvSpPr txBox="1">
            <a:spLocks noChangeAspect="1" noChangeArrowheads="1"/>
          </p:cNvSpPr>
          <p:nvPr/>
        </p:nvSpPr>
        <p:spPr bwMode="auto">
          <a:xfrm>
            <a:off x="3795713" y="76517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3500</a:t>
            </a:r>
          </a:p>
        </p:txBody>
      </p:sp>
      <p:sp>
        <p:nvSpPr>
          <p:cNvPr id="10252" name="Text Box 14"/>
          <p:cNvSpPr txBox="1">
            <a:spLocks noChangeAspect="1" noChangeArrowheads="1"/>
          </p:cNvSpPr>
          <p:nvPr/>
        </p:nvSpPr>
        <p:spPr bwMode="auto">
          <a:xfrm>
            <a:off x="4995863" y="76517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3700</a:t>
            </a:r>
          </a:p>
        </p:txBody>
      </p:sp>
      <p:sp>
        <p:nvSpPr>
          <p:cNvPr id="10253" name="Text Box 15"/>
          <p:cNvSpPr txBox="1">
            <a:spLocks noChangeAspect="1" noChangeArrowheads="1"/>
          </p:cNvSpPr>
          <p:nvPr/>
        </p:nvSpPr>
        <p:spPr bwMode="auto">
          <a:xfrm>
            <a:off x="6196013" y="76517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3900</a:t>
            </a:r>
          </a:p>
        </p:txBody>
      </p:sp>
      <p:sp>
        <p:nvSpPr>
          <p:cNvPr id="10254" name="Text Box 16"/>
          <p:cNvSpPr txBox="1">
            <a:spLocks noChangeAspect="1" noChangeArrowheads="1"/>
          </p:cNvSpPr>
          <p:nvPr/>
        </p:nvSpPr>
        <p:spPr bwMode="auto">
          <a:xfrm>
            <a:off x="7396163" y="765175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4100</a:t>
            </a:r>
          </a:p>
        </p:txBody>
      </p:sp>
      <p:sp>
        <p:nvSpPr>
          <p:cNvPr id="10255" name="Line 17"/>
          <p:cNvSpPr>
            <a:spLocks noChangeAspect="1" noChangeShapeType="1"/>
          </p:cNvSpPr>
          <p:nvPr/>
        </p:nvSpPr>
        <p:spPr bwMode="auto">
          <a:xfrm>
            <a:off x="384175" y="128905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6" name="Line 18"/>
          <p:cNvSpPr>
            <a:spLocks noChangeAspect="1" noChangeShapeType="1"/>
          </p:cNvSpPr>
          <p:nvPr/>
        </p:nvSpPr>
        <p:spPr bwMode="auto">
          <a:xfrm>
            <a:off x="1585913" y="1289050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7" name="Text Box 19"/>
          <p:cNvSpPr txBox="1">
            <a:spLocks noChangeAspect="1" noChangeArrowheads="1"/>
          </p:cNvSpPr>
          <p:nvPr/>
        </p:nvSpPr>
        <p:spPr bwMode="auto">
          <a:xfrm>
            <a:off x="203200" y="79216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2900</a:t>
            </a:r>
          </a:p>
        </p:txBody>
      </p:sp>
      <p:sp>
        <p:nvSpPr>
          <p:cNvPr id="10258" name="Text Box 20"/>
          <p:cNvSpPr txBox="1">
            <a:spLocks noChangeAspect="1" noChangeArrowheads="1"/>
          </p:cNvSpPr>
          <p:nvPr/>
        </p:nvSpPr>
        <p:spPr bwMode="auto">
          <a:xfrm>
            <a:off x="1401763" y="792163"/>
            <a:ext cx="382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>
                <a:latin typeface="Verdana" pitchFamily="34" charset="0"/>
              </a:rPr>
              <a:t>Xline 3100</a:t>
            </a:r>
          </a:p>
        </p:txBody>
      </p:sp>
      <p:sp>
        <p:nvSpPr>
          <p:cNvPr id="10259" name="Line 21"/>
          <p:cNvSpPr>
            <a:spLocks noChangeAspect="1" noChangeShapeType="1"/>
          </p:cNvSpPr>
          <p:nvPr/>
        </p:nvSpPr>
        <p:spPr bwMode="auto">
          <a:xfrm>
            <a:off x="8783638" y="1293813"/>
            <a:ext cx="0" cy="45085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0" name="Text Box 6"/>
          <p:cNvSpPr txBox="1">
            <a:spLocks noChangeAspect="1" noChangeArrowheads="1"/>
          </p:cNvSpPr>
          <p:nvPr/>
        </p:nvSpPr>
        <p:spPr bwMode="auto">
          <a:xfrm>
            <a:off x="7834313" y="5691188"/>
            <a:ext cx="962025" cy="217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1000" b="1">
                <a:latin typeface="Verdana" pitchFamily="34" charset="0"/>
              </a:rPr>
              <a:t>Inline 2100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348</Words>
  <Application>Microsoft Office PowerPoint</Application>
  <PresentationFormat>On-screen Show (4:3)</PresentationFormat>
  <Paragraphs>200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Mobil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fred</cp:lastModifiedBy>
  <cp:revision>25</cp:revision>
  <cp:lastPrinted>2004-08-17T19:58:13Z</cp:lastPrinted>
  <dcterms:created xsi:type="dcterms:W3CDTF">2003-08-15T14:57:32Z</dcterms:created>
  <dcterms:modified xsi:type="dcterms:W3CDTF">2016-04-29T23:22:21Z</dcterms:modified>
</cp:coreProperties>
</file>